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7" r:id="rId2"/>
    <p:sldMasterId id="2147483653" r:id="rId3"/>
    <p:sldMasterId id="2147483655" r:id="rId4"/>
  </p:sldMasterIdLst>
  <p:notesMasterIdLst>
    <p:notesMasterId r:id="rId6"/>
  </p:notesMasterIdLst>
  <p:sldIdLst>
    <p:sldId id="286" r:id="rId5"/>
  </p:sldIdLst>
  <p:sldSz cx="43891200" cy="21945600"/>
  <p:notesSz cx="6858000" cy="9144000"/>
  <p:defaultTextStyle>
    <a:defPPr>
      <a:defRPr lang="en-US"/>
    </a:defPPr>
    <a:lvl1pPr marL="0" algn="l" defTabSz="3761915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80958" algn="l" defTabSz="3761915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61915" algn="l" defTabSz="3761915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42873" algn="l" defTabSz="3761915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23829" algn="l" defTabSz="3761915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404787" algn="l" defTabSz="3761915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85745" algn="l" defTabSz="3761915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66702" algn="l" defTabSz="3761915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47660" algn="l" defTabSz="3761915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2395" autoAdjust="0"/>
    <p:restoredTop sz="94706" autoAdjust="0"/>
  </p:normalViewPr>
  <p:slideViewPr>
    <p:cSldViewPr snapToGrid="0" snapToObjects="1" showGuides="1">
      <p:cViewPr>
        <p:scale>
          <a:sx n="55" d="100"/>
          <a:sy n="55" d="100"/>
        </p:scale>
        <p:origin x="1056" y="1632"/>
      </p:cViewPr>
      <p:guideLst>
        <p:guide orient="horz" pos="13823"/>
        <p:guide orient="horz" pos="40"/>
        <p:guide pos="27647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DC963B-EE38-4B48-A24F-E47084D42243}" type="doc">
      <dgm:prSet loTypeId="urn:microsoft.com/office/officeart/2005/8/layout/arrow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067195-5C36-A94E-BB09-1B06D90DA2DD}">
      <dgm:prSet phldrT="[Text]"/>
      <dgm:spPr/>
      <dgm:t>
        <a:bodyPr/>
        <a:lstStyle/>
        <a:p>
          <a:r>
            <a:rPr lang="en-US" dirty="0" err="1" smtClean="0"/>
            <a:t>sfd</a:t>
          </a:r>
          <a:endParaRPr lang="en-US" dirty="0"/>
        </a:p>
      </dgm:t>
    </dgm:pt>
    <dgm:pt modelId="{99B84035-C382-564A-AB12-8ED4DA99A2B7}" type="parTrans" cxnId="{F14DFC6E-EFA3-4444-BF20-2FC926C8321A}">
      <dgm:prSet/>
      <dgm:spPr/>
      <dgm:t>
        <a:bodyPr/>
        <a:lstStyle/>
        <a:p>
          <a:endParaRPr lang="en-US"/>
        </a:p>
      </dgm:t>
    </dgm:pt>
    <dgm:pt modelId="{600B35C3-613B-BB4F-8C7D-179C6669165F}" type="sibTrans" cxnId="{F14DFC6E-EFA3-4444-BF20-2FC926C8321A}">
      <dgm:prSet/>
      <dgm:spPr/>
      <dgm:t>
        <a:bodyPr/>
        <a:lstStyle/>
        <a:p>
          <a:endParaRPr lang="en-US"/>
        </a:p>
      </dgm:t>
    </dgm:pt>
    <dgm:pt modelId="{9FB54348-B9F3-8C4B-A447-2EDF32680412}">
      <dgm:prSet phldrT="[Text]" phldr="1"/>
      <dgm:spPr/>
      <dgm:t>
        <a:bodyPr/>
        <a:lstStyle/>
        <a:p>
          <a:endParaRPr lang="en-US"/>
        </a:p>
      </dgm:t>
    </dgm:pt>
    <dgm:pt modelId="{42D5113B-931A-A245-B72F-06F268720610}" type="parTrans" cxnId="{59D61BB9-50BF-3741-9494-85DC0DB1BD47}">
      <dgm:prSet/>
      <dgm:spPr/>
      <dgm:t>
        <a:bodyPr/>
        <a:lstStyle/>
        <a:p>
          <a:endParaRPr lang="en-US"/>
        </a:p>
      </dgm:t>
    </dgm:pt>
    <dgm:pt modelId="{B231B006-B0D3-F94E-BF37-E12AF4ABADF1}" type="sibTrans" cxnId="{59D61BB9-50BF-3741-9494-85DC0DB1BD47}">
      <dgm:prSet/>
      <dgm:spPr/>
      <dgm:t>
        <a:bodyPr/>
        <a:lstStyle/>
        <a:p>
          <a:endParaRPr lang="en-US"/>
        </a:p>
      </dgm:t>
    </dgm:pt>
    <dgm:pt modelId="{5F1F65B3-B1FB-9F41-B4EC-0ECCDE462CAA}" type="pres">
      <dgm:prSet presAssocID="{CDDC963B-EE38-4B48-A24F-E47084D4224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CE1EDD-C78B-CF4D-8E61-D82C22EB0D4B}" type="pres">
      <dgm:prSet presAssocID="{CDDC963B-EE38-4B48-A24F-E47084D42243}" presName="divider" presStyleLbl="fgShp" presStyleIdx="0" presStyleCnt="1"/>
      <dgm:spPr/>
    </dgm:pt>
    <dgm:pt modelId="{3211D83D-3B79-9E40-8B83-46E3D3A6DC20}" type="pres">
      <dgm:prSet presAssocID="{9D067195-5C36-A94E-BB09-1B06D90DA2DD}" presName="downArrow" presStyleLbl="node1" presStyleIdx="0" presStyleCnt="2"/>
      <dgm:spPr/>
    </dgm:pt>
    <dgm:pt modelId="{D89814FF-AACC-5E46-B7AC-068723B8A9DE}" type="pres">
      <dgm:prSet presAssocID="{9D067195-5C36-A94E-BB09-1B06D90DA2DD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A73F9-71CF-2248-8ADA-5D6C2A736757}" type="pres">
      <dgm:prSet presAssocID="{9FB54348-B9F3-8C4B-A447-2EDF32680412}" presName="upArrow" presStyleLbl="node1" presStyleIdx="1" presStyleCnt="2"/>
      <dgm:spPr/>
    </dgm:pt>
    <dgm:pt modelId="{359A90B6-54CE-DD4D-A9AE-58CA9AC5FCC1}" type="pres">
      <dgm:prSet presAssocID="{9FB54348-B9F3-8C4B-A447-2EDF32680412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9F780B-8E2D-BE42-96FA-442AEA7D7EE4}" type="presOf" srcId="{CDDC963B-EE38-4B48-A24F-E47084D42243}" destId="{5F1F65B3-B1FB-9F41-B4EC-0ECCDE462CAA}" srcOrd="0" destOrd="0" presId="urn:microsoft.com/office/officeart/2005/8/layout/arrow3"/>
    <dgm:cxn modelId="{F14DFC6E-EFA3-4444-BF20-2FC926C8321A}" srcId="{CDDC963B-EE38-4B48-A24F-E47084D42243}" destId="{9D067195-5C36-A94E-BB09-1B06D90DA2DD}" srcOrd="0" destOrd="0" parTransId="{99B84035-C382-564A-AB12-8ED4DA99A2B7}" sibTransId="{600B35C3-613B-BB4F-8C7D-179C6669165F}"/>
    <dgm:cxn modelId="{6B9F85A4-4F36-1B47-8898-020C405841C0}" type="presOf" srcId="{9D067195-5C36-A94E-BB09-1B06D90DA2DD}" destId="{D89814FF-AACC-5E46-B7AC-068723B8A9DE}" srcOrd="0" destOrd="0" presId="urn:microsoft.com/office/officeart/2005/8/layout/arrow3"/>
    <dgm:cxn modelId="{9D957D61-9FA2-A74C-BA34-B1402AB3DA99}" type="presOf" srcId="{9FB54348-B9F3-8C4B-A447-2EDF32680412}" destId="{359A90B6-54CE-DD4D-A9AE-58CA9AC5FCC1}" srcOrd="0" destOrd="0" presId="urn:microsoft.com/office/officeart/2005/8/layout/arrow3"/>
    <dgm:cxn modelId="{59D61BB9-50BF-3741-9494-85DC0DB1BD47}" srcId="{CDDC963B-EE38-4B48-A24F-E47084D42243}" destId="{9FB54348-B9F3-8C4B-A447-2EDF32680412}" srcOrd="1" destOrd="0" parTransId="{42D5113B-931A-A245-B72F-06F268720610}" sibTransId="{B231B006-B0D3-F94E-BF37-E12AF4ABADF1}"/>
    <dgm:cxn modelId="{72B0A8CD-FB95-BD4F-AFDF-65550CC6CA65}" type="presParOf" srcId="{5F1F65B3-B1FB-9F41-B4EC-0ECCDE462CAA}" destId="{16CE1EDD-C78B-CF4D-8E61-D82C22EB0D4B}" srcOrd="0" destOrd="0" presId="urn:microsoft.com/office/officeart/2005/8/layout/arrow3"/>
    <dgm:cxn modelId="{50EA2FCB-97ED-254B-BA67-730DCE82E67B}" type="presParOf" srcId="{5F1F65B3-B1FB-9F41-B4EC-0ECCDE462CAA}" destId="{3211D83D-3B79-9E40-8B83-46E3D3A6DC20}" srcOrd="1" destOrd="0" presId="urn:microsoft.com/office/officeart/2005/8/layout/arrow3"/>
    <dgm:cxn modelId="{5BD2FBD6-9392-7841-ABD0-71967471DD97}" type="presParOf" srcId="{5F1F65B3-B1FB-9F41-B4EC-0ECCDE462CAA}" destId="{D89814FF-AACC-5E46-B7AC-068723B8A9DE}" srcOrd="2" destOrd="0" presId="urn:microsoft.com/office/officeart/2005/8/layout/arrow3"/>
    <dgm:cxn modelId="{0A598419-995D-414B-8B47-08C55068C802}" type="presParOf" srcId="{5F1F65B3-B1FB-9F41-B4EC-0ECCDE462CAA}" destId="{4CAA73F9-71CF-2248-8ADA-5D6C2A736757}" srcOrd="3" destOrd="0" presId="urn:microsoft.com/office/officeart/2005/8/layout/arrow3"/>
    <dgm:cxn modelId="{E60334E7-E8B8-554B-9766-551E7BAD981B}" type="presParOf" srcId="{5F1F65B3-B1FB-9F41-B4EC-0ECCDE462CAA}" destId="{359A90B6-54CE-DD4D-A9AE-58CA9AC5FCC1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3C2F01-42CC-DB47-9E1A-159191F87C60}" type="doc">
      <dgm:prSet loTypeId="urn:microsoft.com/office/officeart/2005/8/layout/arrow3" loCatId="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0FD46302-CDB5-5F42-8860-9A908EE4E251}">
      <dgm:prSet phldrT="[Text]" phldr="1"/>
      <dgm:spPr/>
      <dgm:t>
        <a:bodyPr/>
        <a:lstStyle/>
        <a:p>
          <a:endParaRPr lang="en-US"/>
        </a:p>
      </dgm:t>
    </dgm:pt>
    <dgm:pt modelId="{6A7DE0D1-1087-084A-B422-5E482E5494AC}" type="parTrans" cxnId="{EA1E69EA-8380-FB44-8A01-456124F7A28A}">
      <dgm:prSet/>
      <dgm:spPr/>
      <dgm:t>
        <a:bodyPr/>
        <a:lstStyle/>
        <a:p>
          <a:endParaRPr lang="en-US"/>
        </a:p>
      </dgm:t>
    </dgm:pt>
    <dgm:pt modelId="{527E44A2-51AE-794B-BCCB-A23694B4D2E9}" type="sibTrans" cxnId="{EA1E69EA-8380-FB44-8A01-456124F7A28A}">
      <dgm:prSet/>
      <dgm:spPr/>
      <dgm:t>
        <a:bodyPr/>
        <a:lstStyle/>
        <a:p>
          <a:endParaRPr lang="en-US"/>
        </a:p>
      </dgm:t>
    </dgm:pt>
    <dgm:pt modelId="{035763D0-B08B-C442-BECF-5CB347678E28}">
      <dgm:prSet phldrT="[Text]" phldr="1"/>
      <dgm:spPr/>
      <dgm:t>
        <a:bodyPr/>
        <a:lstStyle/>
        <a:p>
          <a:endParaRPr lang="en-US"/>
        </a:p>
      </dgm:t>
    </dgm:pt>
    <dgm:pt modelId="{28ADA546-A3F9-BA49-BFA2-B0D444E47042}" type="parTrans" cxnId="{AF387C3C-EC20-CB43-8FBE-EAAFA891058B}">
      <dgm:prSet/>
      <dgm:spPr/>
      <dgm:t>
        <a:bodyPr/>
        <a:lstStyle/>
        <a:p>
          <a:endParaRPr lang="en-US"/>
        </a:p>
      </dgm:t>
    </dgm:pt>
    <dgm:pt modelId="{92976D28-1862-CD4C-B6FC-3068F3AC21F4}" type="sibTrans" cxnId="{AF387C3C-EC20-CB43-8FBE-EAAFA891058B}">
      <dgm:prSet/>
      <dgm:spPr/>
      <dgm:t>
        <a:bodyPr/>
        <a:lstStyle/>
        <a:p>
          <a:endParaRPr lang="en-US"/>
        </a:p>
      </dgm:t>
    </dgm:pt>
    <dgm:pt modelId="{602834E8-C205-A444-8EA9-3698C69951CB}" type="pres">
      <dgm:prSet presAssocID="{403C2F01-42CC-DB47-9E1A-159191F87C6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D5673F-56AC-E44F-BE64-D220579FB478}" type="pres">
      <dgm:prSet presAssocID="{403C2F01-42CC-DB47-9E1A-159191F87C60}" presName="divider" presStyleLbl="fgShp" presStyleIdx="0" presStyleCnt="1"/>
      <dgm:spPr/>
    </dgm:pt>
    <dgm:pt modelId="{FF80DA23-DD95-D140-B491-78435213A6A3}" type="pres">
      <dgm:prSet presAssocID="{0FD46302-CDB5-5F42-8860-9A908EE4E251}" presName="downArrow" presStyleLbl="node1" presStyleIdx="0" presStyleCnt="2"/>
      <dgm:spPr/>
    </dgm:pt>
    <dgm:pt modelId="{A31B27AB-E40D-A345-91DE-89CD6931CF2A}" type="pres">
      <dgm:prSet presAssocID="{0FD46302-CDB5-5F42-8860-9A908EE4E251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FB836-04D6-4C4B-AB56-9E497DA310D2}" type="pres">
      <dgm:prSet presAssocID="{035763D0-B08B-C442-BECF-5CB347678E28}" presName="upArrow" presStyleLbl="node1" presStyleIdx="1" presStyleCnt="2"/>
      <dgm:spPr/>
    </dgm:pt>
    <dgm:pt modelId="{10ED71B2-864B-6F40-9175-197EE22A02FF}" type="pres">
      <dgm:prSet presAssocID="{035763D0-B08B-C442-BECF-5CB347678E28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DB95F0-DDBC-E84B-B0DF-B48AA81FB6AD}" type="presOf" srcId="{403C2F01-42CC-DB47-9E1A-159191F87C60}" destId="{602834E8-C205-A444-8EA9-3698C69951CB}" srcOrd="0" destOrd="0" presId="urn:microsoft.com/office/officeart/2005/8/layout/arrow3"/>
    <dgm:cxn modelId="{EA1E69EA-8380-FB44-8A01-456124F7A28A}" srcId="{403C2F01-42CC-DB47-9E1A-159191F87C60}" destId="{0FD46302-CDB5-5F42-8860-9A908EE4E251}" srcOrd="0" destOrd="0" parTransId="{6A7DE0D1-1087-084A-B422-5E482E5494AC}" sibTransId="{527E44A2-51AE-794B-BCCB-A23694B4D2E9}"/>
    <dgm:cxn modelId="{AF387C3C-EC20-CB43-8FBE-EAAFA891058B}" srcId="{403C2F01-42CC-DB47-9E1A-159191F87C60}" destId="{035763D0-B08B-C442-BECF-5CB347678E28}" srcOrd="1" destOrd="0" parTransId="{28ADA546-A3F9-BA49-BFA2-B0D444E47042}" sibTransId="{92976D28-1862-CD4C-B6FC-3068F3AC21F4}"/>
    <dgm:cxn modelId="{5BC95D56-F4AB-E448-8686-78BC39E84A62}" type="presOf" srcId="{0FD46302-CDB5-5F42-8860-9A908EE4E251}" destId="{A31B27AB-E40D-A345-91DE-89CD6931CF2A}" srcOrd="0" destOrd="0" presId="urn:microsoft.com/office/officeart/2005/8/layout/arrow3"/>
    <dgm:cxn modelId="{0A2F44E8-C3B2-EC4B-96C2-9FE0E4935ABB}" type="presOf" srcId="{035763D0-B08B-C442-BECF-5CB347678E28}" destId="{10ED71B2-864B-6F40-9175-197EE22A02FF}" srcOrd="0" destOrd="0" presId="urn:microsoft.com/office/officeart/2005/8/layout/arrow3"/>
    <dgm:cxn modelId="{800B6CF2-8061-AD44-9E82-D13D4C3F0FEE}" type="presParOf" srcId="{602834E8-C205-A444-8EA9-3698C69951CB}" destId="{CFD5673F-56AC-E44F-BE64-D220579FB478}" srcOrd="0" destOrd="0" presId="urn:microsoft.com/office/officeart/2005/8/layout/arrow3"/>
    <dgm:cxn modelId="{361D2AF8-67C1-384E-998F-6D60BB2E5A0A}" type="presParOf" srcId="{602834E8-C205-A444-8EA9-3698C69951CB}" destId="{FF80DA23-DD95-D140-B491-78435213A6A3}" srcOrd="1" destOrd="0" presId="urn:microsoft.com/office/officeart/2005/8/layout/arrow3"/>
    <dgm:cxn modelId="{41B8860C-5245-AB47-A245-50FE9D106AF1}" type="presParOf" srcId="{602834E8-C205-A444-8EA9-3698C69951CB}" destId="{A31B27AB-E40D-A345-91DE-89CD6931CF2A}" srcOrd="2" destOrd="0" presId="urn:microsoft.com/office/officeart/2005/8/layout/arrow3"/>
    <dgm:cxn modelId="{262764F5-ECBE-3F48-8320-8817F23E8993}" type="presParOf" srcId="{602834E8-C205-A444-8EA9-3698C69951CB}" destId="{91CFB836-04D6-4C4B-AB56-9E497DA310D2}" srcOrd="3" destOrd="0" presId="urn:microsoft.com/office/officeart/2005/8/layout/arrow3"/>
    <dgm:cxn modelId="{F4E79F50-76A8-6F41-9271-8E0929569F11}" type="presParOf" srcId="{602834E8-C205-A444-8EA9-3698C69951CB}" destId="{10ED71B2-864B-6F40-9175-197EE22A02F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AC1458-A765-5940-B554-BD29B81A50C2}" type="doc">
      <dgm:prSet loTypeId="urn:microsoft.com/office/officeart/2005/8/layout/arrow3" loCatId="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1B189F2-2D8B-DE4C-B1A8-70C418F70CFD}">
      <dgm:prSet phldrT="[Text]"/>
      <dgm:spPr/>
      <dgm:t>
        <a:bodyPr/>
        <a:lstStyle/>
        <a:p>
          <a:r>
            <a:rPr lang="en-US" dirty="0" smtClean="0"/>
            <a:t>Calibration Data</a:t>
          </a:r>
          <a:endParaRPr lang="en-US" dirty="0"/>
        </a:p>
      </dgm:t>
    </dgm:pt>
    <dgm:pt modelId="{A8FB7BF5-58CB-3C44-A590-9FC756E37948}" type="parTrans" cxnId="{D1F65DEA-C8F0-B547-B35C-F41856EEDEED}">
      <dgm:prSet/>
      <dgm:spPr/>
      <dgm:t>
        <a:bodyPr/>
        <a:lstStyle/>
        <a:p>
          <a:endParaRPr lang="en-US"/>
        </a:p>
      </dgm:t>
    </dgm:pt>
    <dgm:pt modelId="{51D72498-043F-1B41-B845-75432C38C518}" type="sibTrans" cxnId="{D1F65DEA-C8F0-B547-B35C-F41856EEDEED}">
      <dgm:prSet/>
      <dgm:spPr/>
      <dgm:t>
        <a:bodyPr/>
        <a:lstStyle/>
        <a:p>
          <a:endParaRPr lang="en-US"/>
        </a:p>
      </dgm:t>
    </dgm:pt>
    <dgm:pt modelId="{F2540AEF-3F6F-B94F-8706-5A7F86FFDBDF}">
      <dgm:prSet phldrT="[Text]"/>
      <dgm:spPr/>
      <dgm:t>
        <a:bodyPr/>
        <a:lstStyle/>
        <a:p>
          <a:r>
            <a:rPr lang="en-US" dirty="0" smtClean="0"/>
            <a:t>Test Length</a:t>
          </a:r>
          <a:endParaRPr lang="en-US" dirty="0"/>
        </a:p>
      </dgm:t>
    </dgm:pt>
    <dgm:pt modelId="{2E866197-BCD3-E243-9A82-1F68FA339A53}" type="parTrans" cxnId="{76E34A47-3323-BC48-B446-9250EEA2EC68}">
      <dgm:prSet/>
      <dgm:spPr/>
      <dgm:t>
        <a:bodyPr/>
        <a:lstStyle/>
        <a:p>
          <a:endParaRPr lang="en-US"/>
        </a:p>
      </dgm:t>
    </dgm:pt>
    <dgm:pt modelId="{8DB3DA05-FEE6-6240-A999-E47E669850AF}" type="sibTrans" cxnId="{76E34A47-3323-BC48-B446-9250EEA2EC68}">
      <dgm:prSet/>
      <dgm:spPr/>
      <dgm:t>
        <a:bodyPr/>
        <a:lstStyle/>
        <a:p>
          <a:endParaRPr lang="en-US"/>
        </a:p>
      </dgm:t>
    </dgm:pt>
    <dgm:pt modelId="{2F0DF7BB-5795-434D-91CD-8D19C5265224}" type="pres">
      <dgm:prSet presAssocID="{C9AC1458-A765-5940-B554-BD29B81A50C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965FED-C576-7E49-BBD8-802BC0A173BC}" type="pres">
      <dgm:prSet presAssocID="{C9AC1458-A765-5940-B554-BD29B81A50C2}" presName="divider" presStyleLbl="fgShp" presStyleIdx="0" presStyleCnt="1"/>
      <dgm:spPr/>
      <dgm:t>
        <a:bodyPr/>
        <a:lstStyle/>
        <a:p>
          <a:endParaRPr lang="en-US"/>
        </a:p>
      </dgm:t>
    </dgm:pt>
    <dgm:pt modelId="{B387EE5C-37BE-714F-8706-6F227EC767C3}" type="pres">
      <dgm:prSet presAssocID="{61B189F2-2D8B-DE4C-B1A8-70C418F70CFD}" presName="downArrow" presStyleLbl="node1" presStyleIdx="0" presStyleCnt="2"/>
      <dgm:spPr/>
      <dgm:t>
        <a:bodyPr/>
        <a:lstStyle/>
        <a:p>
          <a:endParaRPr lang="en-US"/>
        </a:p>
      </dgm:t>
    </dgm:pt>
    <dgm:pt modelId="{461E194D-9EB8-FC40-B8B9-C65A4441B507}" type="pres">
      <dgm:prSet presAssocID="{61B189F2-2D8B-DE4C-B1A8-70C418F70CFD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20A8-3E70-F34B-8508-B0D2E9E25E41}" type="pres">
      <dgm:prSet presAssocID="{F2540AEF-3F6F-B94F-8706-5A7F86FFDBDF}" presName="upArrow" presStyleLbl="node1" presStyleIdx="1" presStyleCnt="2"/>
      <dgm:spPr/>
      <dgm:t>
        <a:bodyPr/>
        <a:lstStyle/>
        <a:p>
          <a:endParaRPr lang="en-US"/>
        </a:p>
      </dgm:t>
    </dgm:pt>
    <dgm:pt modelId="{0C84BD82-5119-2542-843B-3E6137C28889}" type="pres">
      <dgm:prSet presAssocID="{F2540AEF-3F6F-B94F-8706-5A7F86FFDBDF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CF521C-38DB-3442-BD91-F1D794F4FFC1}" type="presOf" srcId="{61B189F2-2D8B-DE4C-B1A8-70C418F70CFD}" destId="{461E194D-9EB8-FC40-B8B9-C65A4441B507}" srcOrd="0" destOrd="0" presId="urn:microsoft.com/office/officeart/2005/8/layout/arrow3"/>
    <dgm:cxn modelId="{76E34A47-3323-BC48-B446-9250EEA2EC68}" srcId="{C9AC1458-A765-5940-B554-BD29B81A50C2}" destId="{F2540AEF-3F6F-B94F-8706-5A7F86FFDBDF}" srcOrd="1" destOrd="0" parTransId="{2E866197-BCD3-E243-9A82-1F68FA339A53}" sibTransId="{8DB3DA05-FEE6-6240-A999-E47E669850AF}"/>
    <dgm:cxn modelId="{E031B418-A99F-8E41-A9A9-620BEA66D574}" type="presOf" srcId="{F2540AEF-3F6F-B94F-8706-5A7F86FFDBDF}" destId="{0C84BD82-5119-2542-843B-3E6137C28889}" srcOrd="0" destOrd="0" presId="urn:microsoft.com/office/officeart/2005/8/layout/arrow3"/>
    <dgm:cxn modelId="{78958782-C586-BC45-AB3A-59299E05E41D}" type="presOf" srcId="{C9AC1458-A765-5940-B554-BD29B81A50C2}" destId="{2F0DF7BB-5795-434D-91CD-8D19C5265224}" srcOrd="0" destOrd="0" presId="urn:microsoft.com/office/officeart/2005/8/layout/arrow3"/>
    <dgm:cxn modelId="{D1F65DEA-C8F0-B547-B35C-F41856EEDEED}" srcId="{C9AC1458-A765-5940-B554-BD29B81A50C2}" destId="{61B189F2-2D8B-DE4C-B1A8-70C418F70CFD}" srcOrd="0" destOrd="0" parTransId="{A8FB7BF5-58CB-3C44-A590-9FC756E37948}" sibTransId="{51D72498-043F-1B41-B845-75432C38C518}"/>
    <dgm:cxn modelId="{4D4DF038-AE99-FC40-82CE-F70B20C70ABF}" type="presParOf" srcId="{2F0DF7BB-5795-434D-91CD-8D19C5265224}" destId="{7D965FED-C576-7E49-BBD8-802BC0A173BC}" srcOrd="0" destOrd="0" presId="urn:microsoft.com/office/officeart/2005/8/layout/arrow3"/>
    <dgm:cxn modelId="{BCBA45F8-2044-CE4E-9B76-A409A79CC69A}" type="presParOf" srcId="{2F0DF7BB-5795-434D-91CD-8D19C5265224}" destId="{B387EE5C-37BE-714F-8706-6F227EC767C3}" srcOrd="1" destOrd="0" presId="urn:microsoft.com/office/officeart/2005/8/layout/arrow3"/>
    <dgm:cxn modelId="{DCDFBB0B-55A6-AF4B-A45D-BC3BF1ED0853}" type="presParOf" srcId="{2F0DF7BB-5795-434D-91CD-8D19C5265224}" destId="{461E194D-9EB8-FC40-B8B9-C65A4441B507}" srcOrd="2" destOrd="0" presId="urn:microsoft.com/office/officeart/2005/8/layout/arrow3"/>
    <dgm:cxn modelId="{3782D624-C882-3746-8620-847CAA52D335}" type="presParOf" srcId="{2F0DF7BB-5795-434D-91CD-8D19C5265224}" destId="{562320A8-3E70-F34B-8508-B0D2E9E25E41}" srcOrd="3" destOrd="0" presId="urn:microsoft.com/office/officeart/2005/8/layout/arrow3"/>
    <dgm:cxn modelId="{24827C81-FE1D-B04B-9117-974F1F74D637}" type="presParOf" srcId="{2F0DF7BB-5795-434D-91CD-8D19C5265224}" destId="{0C84BD82-5119-2542-843B-3E6137C2888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E1EDD-C78B-CF4D-8E61-D82C22EB0D4B}">
      <dsp:nvSpPr>
        <dsp:cNvPr id="0" name=""/>
        <dsp:cNvSpPr/>
      </dsp:nvSpPr>
      <dsp:spPr>
        <a:xfrm rot="21300000">
          <a:off x="12481" y="971877"/>
          <a:ext cx="4042212" cy="462894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211D83D-3B79-9E40-8B83-46E3D3A6DC20}">
      <dsp:nvSpPr>
        <dsp:cNvPr id="0" name=""/>
        <dsp:cNvSpPr/>
      </dsp:nvSpPr>
      <dsp:spPr>
        <a:xfrm>
          <a:off x="488061" y="120332"/>
          <a:ext cx="1220152" cy="962660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9814FF-AACC-5E46-B7AC-068723B8A9DE}">
      <dsp:nvSpPr>
        <dsp:cNvPr id="0" name=""/>
        <dsp:cNvSpPr/>
      </dsp:nvSpPr>
      <dsp:spPr>
        <a:xfrm>
          <a:off x="2155602" y="0"/>
          <a:ext cx="1301496" cy="1010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sfd</a:t>
          </a:r>
          <a:endParaRPr lang="en-US" sz="3500" kern="1200" dirty="0"/>
        </a:p>
      </dsp:txBody>
      <dsp:txXfrm>
        <a:off x="2155602" y="0"/>
        <a:ext cx="1301496" cy="1010793"/>
      </dsp:txXfrm>
    </dsp:sp>
    <dsp:sp modelId="{4CAA73F9-71CF-2248-8ADA-5D6C2A736757}">
      <dsp:nvSpPr>
        <dsp:cNvPr id="0" name=""/>
        <dsp:cNvSpPr/>
      </dsp:nvSpPr>
      <dsp:spPr>
        <a:xfrm>
          <a:off x="2358961" y="1323657"/>
          <a:ext cx="1220152" cy="962660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9A90B6-54CE-DD4D-A9AE-58CA9AC5FCC1}">
      <dsp:nvSpPr>
        <dsp:cNvPr id="0" name=""/>
        <dsp:cNvSpPr/>
      </dsp:nvSpPr>
      <dsp:spPr>
        <a:xfrm>
          <a:off x="610076" y="1395857"/>
          <a:ext cx="1301496" cy="1010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10076" y="1395857"/>
        <a:ext cx="1301496" cy="1010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5673F-56AC-E44F-BE64-D220579FB478}">
      <dsp:nvSpPr>
        <dsp:cNvPr id="0" name=""/>
        <dsp:cNvSpPr/>
      </dsp:nvSpPr>
      <dsp:spPr>
        <a:xfrm rot="21300000">
          <a:off x="12481" y="971877"/>
          <a:ext cx="4042212" cy="46289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0DA23-DD95-D140-B491-78435213A6A3}">
      <dsp:nvSpPr>
        <dsp:cNvPr id="0" name=""/>
        <dsp:cNvSpPr/>
      </dsp:nvSpPr>
      <dsp:spPr>
        <a:xfrm>
          <a:off x="488061" y="120332"/>
          <a:ext cx="1220152" cy="96266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B27AB-E40D-A345-91DE-89CD6931CF2A}">
      <dsp:nvSpPr>
        <dsp:cNvPr id="0" name=""/>
        <dsp:cNvSpPr/>
      </dsp:nvSpPr>
      <dsp:spPr>
        <a:xfrm>
          <a:off x="2155602" y="0"/>
          <a:ext cx="1301496" cy="1010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2155602" y="0"/>
        <a:ext cx="1301496" cy="1010793"/>
      </dsp:txXfrm>
    </dsp:sp>
    <dsp:sp modelId="{91CFB836-04D6-4C4B-AB56-9E497DA310D2}">
      <dsp:nvSpPr>
        <dsp:cNvPr id="0" name=""/>
        <dsp:cNvSpPr/>
      </dsp:nvSpPr>
      <dsp:spPr>
        <a:xfrm>
          <a:off x="2358961" y="1323657"/>
          <a:ext cx="1220152" cy="96266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D71B2-864B-6F40-9175-197EE22A02FF}">
      <dsp:nvSpPr>
        <dsp:cNvPr id="0" name=""/>
        <dsp:cNvSpPr/>
      </dsp:nvSpPr>
      <dsp:spPr>
        <a:xfrm>
          <a:off x="610076" y="1395857"/>
          <a:ext cx="1301496" cy="1010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10076" y="1395857"/>
        <a:ext cx="1301496" cy="1010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65FED-C576-7E49-BBD8-802BC0A173BC}">
      <dsp:nvSpPr>
        <dsp:cNvPr id="0" name=""/>
        <dsp:cNvSpPr/>
      </dsp:nvSpPr>
      <dsp:spPr>
        <a:xfrm rot="21300000">
          <a:off x="11945" y="1076573"/>
          <a:ext cx="3868627" cy="443016"/>
        </a:xfrm>
        <a:prstGeom prst="mathMinus">
          <a:avLst/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387EE5C-37BE-714F-8706-6F227EC767C3}">
      <dsp:nvSpPr>
        <dsp:cNvPr id="0" name=""/>
        <dsp:cNvSpPr/>
      </dsp:nvSpPr>
      <dsp:spPr>
        <a:xfrm>
          <a:off x="467102" y="129808"/>
          <a:ext cx="1167755" cy="1038465"/>
        </a:xfrm>
        <a:prstGeom prst="down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1E194D-9EB8-FC40-B8B9-C65A4441B507}">
      <dsp:nvSpPr>
        <dsp:cNvPr id="0" name=""/>
        <dsp:cNvSpPr/>
      </dsp:nvSpPr>
      <dsp:spPr>
        <a:xfrm>
          <a:off x="2063034" y="0"/>
          <a:ext cx="1245605" cy="109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Calibration Data</a:t>
          </a:r>
          <a:endParaRPr lang="en-US" sz="1700" kern="1200" dirty="0"/>
        </a:p>
      </dsp:txBody>
      <dsp:txXfrm>
        <a:off x="2063034" y="0"/>
        <a:ext cx="1245605" cy="1090388"/>
      </dsp:txXfrm>
    </dsp:sp>
    <dsp:sp modelId="{562320A8-3E70-F34B-8508-B0D2E9E25E41}">
      <dsp:nvSpPr>
        <dsp:cNvPr id="0" name=""/>
        <dsp:cNvSpPr/>
      </dsp:nvSpPr>
      <dsp:spPr>
        <a:xfrm>
          <a:off x="2257660" y="1427889"/>
          <a:ext cx="1167755" cy="1038465"/>
        </a:xfrm>
        <a:prstGeom prst="up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84BD82-5119-2542-843B-3E6137C28889}">
      <dsp:nvSpPr>
        <dsp:cNvPr id="0" name=""/>
        <dsp:cNvSpPr/>
      </dsp:nvSpPr>
      <dsp:spPr>
        <a:xfrm>
          <a:off x="583877" y="1505774"/>
          <a:ext cx="1245605" cy="109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Test Length</a:t>
          </a:r>
          <a:endParaRPr lang="en-US" sz="1700" kern="1200" dirty="0"/>
        </a:p>
      </dsp:txBody>
      <dsp:txXfrm>
        <a:off x="583877" y="1505774"/>
        <a:ext cx="1245605" cy="1090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11/19/11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8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761915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1pPr>
    <a:lvl2pPr marL="1880958" algn="l" defTabSz="3761915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2pPr>
    <a:lvl3pPr marL="3761915" algn="l" defTabSz="3761915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3pPr>
    <a:lvl4pPr marL="5642873" algn="l" defTabSz="3761915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4pPr>
    <a:lvl5pPr marL="7523829" algn="l" defTabSz="3761915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5pPr>
    <a:lvl6pPr marL="9404787" algn="l" defTabSz="3761915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6pPr>
    <a:lvl7pPr marL="11285745" algn="l" defTabSz="3761915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7pPr>
    <a:lvl8pPr marL="13166702" algn="l" defTabSz="3761915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8pPr>
    <a:lvl9pPr marL="15047660" algn="l" defTabSz="3761915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64124" y="304801"/>
            <a:ext cx="32009976" cy="965200"/>
          </a:xfrm>
          <a:prstGeom prst="rect">
            <a:avLst/>
          </a:prstGeom>
        </p:spPr>
        <p:txBody>
          <a:bodyPr lIns="78374" tIns="39186" rIns="78374" bIns="39186" anchor="ctr" anchorCtr="0"/>
          <a:lstStyle>
            <a:lvl1pPr>
              <a:defRPr sz="5400" b="1"/>
            </a:lvl1pPr>
          </a:lstStyle>
          <a:p>
            <a:r>
              <a:rPr lang="en-US" dirty="0" smtClean="0"/>
              <a:t>Click here to add the poster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4663" y="11021042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3" y="3511550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1" y="1320800"/>
            <a:ext cx="32080200" cy="762000"/>
          </a:xfrm>
          <a:prstGeom prst="rect">
            <a:avLst/>
          </a:prstGeom>
        </p:spPr>
        <p:txBody>
          <a:bodyPr lIns="78374" tIns="39186" rIns="78374" bIns="39186" anchor="ctr" anchorCtr="0"/>
          <a:lstStyle>
            <a:lvl1pPr algn="ctr">
              <a:buNone/>
              <a:defRPr sz="4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>
                <a:solidFill>
                  <a:schemeClr val="bg1"/>
                </a:solidFill>
              </a:rPr>
              <a:t>Click here to add authors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762000"/>
            <a:ext cx="4419600" cy="1676400"/>
          </a:xfrm>
          <a:prstGeom prst="rect">
            <a:avLst/>
          </a:prstGeom>
        </p:spPr>
        <p:txBody>
          <a:bodyPr lIns="78374" tIns="39186" rIns="78374" bIns="39186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1" y="2184400"/>
            <a:ext cx="32080200" cy="762000"/>
          </a:xfrm>
          <a:prstGeom prst="rect">
            <a:avLst/>
          </a:prstGeom>
        </p:spPr>
        <p:txBody>
          <a:bodyPr lIns="78374" tIns="39186" rIns="78374" bIns="39186" anchor="ctr" anchorCtr="0"/>
          <a:lstStyle>
            <a:lvl1pPr algn="ctr">
              <a:buNone/>
              <a:defRPr sz="32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>
                <a:solidFill>
                  <a:schemeClr val="bg1"/>
                </a:solidFill>
              </a:rPr>
              <a:t>Click here to add affiliations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812800"/>
            <a:ext cx="4419600" cy="1676400"/>
          </a:xfrm>
          <a:prstGeom prst="rect">
            <a:avLst/>
          </a:prstGeom>
        </p:spPr>
        <p:txBody>
          <a:bodyPr lIns="78374" tIns="39186" rIns="78374" bIns="39186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151938" y="3511550"/>
            <a:ext cx="8269287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74663" y="4100716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4663" y="10431876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7804524" y="4075658"/>
            <a:ext cx="8274926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7804524" y="3486491"/>
            <a:ext cx="8274926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5147250" y="3510492"/>
            <a:ext cx="8272463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5147249" y="4107188"/>
            <a:ext cx="8272463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5147249" y="9515157"/>
            <a:ext cx="8272463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5147250" y="10104323"/>
            <a:ext cx="8272462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5147250" y="16609573"/>
            <a:ext cx="8272462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ACKNOWLEDGEMENTS 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5147249" y="17198740"/>
            <a:ext cx="8272463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9133786" y="4107188"/>
            <a:ext cx="827134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6" hasCustomPrompt="1"/>
          </p:nvPr>
        </p:nvSpPr>
        <p:spPr>
          <a:xfrm>
            <a:off x="26462419" y="4075658"/>
            <a:ext cx="8274926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26462419" y="3486491"/>
            <a:ext cx="8274926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82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4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6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150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0" name="Text Placeholder 3"/>
          <p:cNvSpPr>
            <a:spLocks noGrp="1"/>
          </p:cNvSpPr>
          <p:nvPr>
            <p:ph type="body" sz="quarter" idx="151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1" name="Text Placeholder 3"/>
          <p:cNvSpPr>
            <a:spLocks noGrp="1"/>
          </p:cNvSpPr>
          <p:nvPr>
            <p:ph type="body" sz="quarter" idx="152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153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154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155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6" name="Text Placeholder 3"/>
          <p:cNvSpPr>
            <a:spLocks noGrp="1"/>
          </p:cNvSpPr>
          <p:nvPr>
            <p:ph type="body" sz="quarter" idx="156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7" name="Text Placeholder 3"/>
          <p:cNvSpPr>
            <a:spLocks noGrp="1"/>
          </p:cNvSpPr>
          <p:nvPr>
            <p:ph type="body" sz="quarter" idx="157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158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159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160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/>
          <p:cNvSpPr>
            <a:spLocks noGrp="1"/>
          </p:cNvSpPr>
          <p:nvPr>
            <p:ph type="title" hasCustomPrompt="1"/>
          </p:nvPr>
        </p:nvSpPr>
        <p:spPr>
          <a:xfrm>
            <a:off x="5964124" y="304801"/>
            <a:ext cx="32009976" cy="965200"/>
          </a:xfrm>
          <a:prstGeom prst="rect">
            <a:avLst/>
          </a:prstGeom>
        </p:spPr>
        <p:txBody>
          <a:bodyPr lIns="78374" tIns="39186" rIns="78374" bIns="39186" anchor="ctr" anchorCtr="0"/>
          <a:lstStyle>
            <a:lvl1pPr>
              <a:defRPr sz="5400" b="1"/>
            </a:lvl1pPr>
          </a:lstStyle>
          <a:p>
            <a:r>
              <a:rPr lang="en-US" dirty="0" smtClean="0"/>
              <a:t>Click here to add the poster title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4663" y="11021042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3" y="3511550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1" y="1320800"/>
            <a:ext cx="32080200" cy="762000"/>
          </a:xfrm>
          <a:prstGeom prst="rect">
            <a:avLst/>
          </a:prstGeom>
        </p:spPr>
        <p:txBody>
          <a:bodyPr lIns="78374" tIns="39186" rIns="78374" bIns="39186" anchor="ctr" anchorCtr="0"/>
          <a:lstStyle>
            <a:lvl1pPr algn="ctr">
              <a:buNone/>
              <a:defRPr sz="4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>
                <a:solidFill>
                  <a:schemeClr val="bg1"/>
                </a:solidFill>
              </a:rPr>
              <a:t>Click here to add authors</a:t>
            </a:r>
            <a:endParaRPr lang="en-US" dirty="0"/>
          </a:p>
        </p:txBody>
      </p:sp>
      <p:sp>
        <p:nvSpPr>
          <p:cNvPr id="65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762000"/>
            <a:ext cx="4419600" cy="1676400"/>
          </a:xfrm>
          <a:prstGeom prst="rect">
            <a:avLst/>
          </a:prstGeom>
        </p:spPr>
        <p:txBody>
          <a:bodyPr lIns="78374" tIns="39186" rIns="78374" bIns="39186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1" y="2184400"/>
            <a:ext cx="32080200" cy="762000"/>
          </a:xfrm>
          <a:prstGeom prst="rect">
            <a:avLst/>
          </a:prstGeom>
        </p:spPr>
        <p:txBody>
          <a:bodyPr lIns="78374" tIns="39186" rIns="78374" bIns="39186" anchor="ctr" anchorCtr="0"/>
          <a:lstStyle>
            <a:lvl1pPr algn="ctr">
              <a:buNone/>
              <a:defRPr sz="32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>
                <a:solidFill>
                  <a:schemeClr val="bg1"/>
                </a:solidFill>
              </a:rPr>
              <a:t>Click here to add affiliations</a:t>
            </a:r>
            <a:endParaRPr lang="en-US" dirty="0"/>
          </a:p>
        </p:txBody>
      </p:sp>
      <p:sp>
        <p:nvSpPr>
          <p:cNvPr id="6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812800"/>
            <a:ext cx="4419600" cy="1676400"/>
          </a:xfrm>
          <a:prstGeom prst="rect">
            <a:avLst/>
          </a:prstGeom>
        </p:spPr>
        <p:txBody>
          <a:bodyPr lIns="78374" tIns="39186" rIns="78374" bIns="39186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96341" y="16603102"/>
            <a:ext cx="8269287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7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74663" y="4100716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4663" y="10431876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MATERIALS &amp; METHODS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9151226" y="4107188"/>
            <a:ext cx="7427201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151226" y="3486491"/>
            <a:ext cx="25595974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10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5147250" y="3510492"/>
            <a:ext cx="8272463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10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5147249" y="4107188"/>
            <a:ext cx="8272463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0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5147249" y="9515157"/>
            <a:ext cx="8272463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5147250" y="10104323"/>
            <a:ext cx="8272462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0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5147250" y="16609573"/>
            <a:ext cx="8272462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ACKNOWLEDGEMENTS  or  CONTACT</a:t>
            </a:r>
            <a:endParaRPr lang="en-US" dirty="0"/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5147249" y="17198740"/>
            <a:ext cx="8272463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11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478189" y="17198740"/>
            <a:ext cx="827134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18" name="Text Placeholder 3"/>
          <p:cNvSpPr>
            <a:spLocks noGrp="1"/>
          </p:cNvSpPr>
          <p:nvPr>
            <p:ph type="body" sz="quarter" idx="150" hasCustomPrompt="1"/>
          </p:nvPr>
        </p:nvSpPr>
        <p:spPr>
          <a:xfrm>
            <a:off x="18235613" y="4075657"/>
            <a:ext cx="7427201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19" name="Text Placeholder 3"/>
          <p:cNvSpPr>
            <a:spLocks noGrp="1"/>
          </p:cNvSpPr>
          <p:nvPr>
            <p:ph type="body" sz="quarter" idx="151" hasCustomPrompt="1"/>
          </p:nvPr>
        </p:nvSpPr>
        <p:spPr>
          <a:xfrm>
            <a:off x="27319999" y="4075657"/>
            <a:ext cx="7427201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5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6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7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0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3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4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5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6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7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8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9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0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1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5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6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7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8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9" name="Text Placeholder 3"/>
          <p:cNvSpPr>
            <a:spLocks noGrp="1"/>
          </p:cNvSpPr>
          <p:nvPr>
            <p:ph type="body" sz="quarter" idx="152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40" name="Text Placeholder 3"/>
          <p:cNvSpPr>
            <a:spLocks noGrp="1"/>
          </p:cNvSpPr>
          <p:nvPr>
            <p:ph type="body" sz="quarter" idx="153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41" name="Text Placeholder 3"/>
          <p:cNvSpPr>
            <a:spLocks noGrp="1"/>
          </p:cNvSpPr>
          <p:nvPr>
            <p:ph type="body" sz="quarter" idx="154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42" name="Text Placeholder 3"/>
          <p:cNvSpPr>
            <a:spLocks noGrp="1"/>
          </p:cNvSpPr>
          <p:nvPr>
            <p:ph type="body" sz="quarter" idx="155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43" name="Text Placeholder 3"/>
          <p:cNvSpPr>
            <a:spLocks noGrp="1"/>
          </p:cNvSpPr>
          <p:nvPr>
            <p:ph type="body" sz="quarter" idx="156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44" name="Text Placeholder 3"/>
          <p:cNvSpPr>
            <a:spLocks noGrp="1"/>
          </p:cNvSpPr>
          <p:nvPr>
            <p:ph type="body" sz="quarter" idx="157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45" name="Text Placeholder 3"/>
          <p:cNvSpPr>
            <a:spLocks noGrp="1"/>
          </p:cNvSpPr>
          <p:nvPr>
            <p:ph type="body" sz="quarter" idx="158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46" name="Text Placeholder 3"/>
          <p:cNvSpPr>
            <a:spLocks noGrp="1"/>
          </p:cNvSpPr>
          <p:nvPr>
            <p:ph type="body" sz="quarter" idx="159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47" name="Text Placeholder 3"/>
          <p:cNvSpPr>
            <a:spLocks noGrp="1"/>
          </p:cNvSpPr>
          <p:nvPr>
            <p:ph type="body" sz="quarter" idx="160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48" name="Text Placeholder 3"/>
          <p:cNvSpPr>
            <a:spLocks noGrp="1"/>
          </p:cNvSpPr>
          <p:nvPr>
            <p:ph type="body" sz="quarter" idx="161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49" name="Text Placeholder 3"/>
          <p:cNvSpPr>
            <a:spLocks noGrp="1"/>
          </p:cNvSpPr>
          <p:nvPr>
            <p:ph type="body" sz="quarter" idx="162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64124" y="304801"/>
            <a:ext cx="32009976" cy="965200"/>
          </a:xfrm>
          <a:prstGeom prst="rect">
            <a:avLst/>
          </a:prstGeom>
        </p:spPr>
        <p:txBody>
          <a:bodyPr lIns="78374" tIns="39186" rIns="78374" bIns="39186" anchor="ctr" anchorCtr="0"/>
          <a:lstStyle>
            <a:lvl1pPr>
              <a:defRPr sz="5400" b="1"/>
            </a:lvl1pPr>
          </a:lstStyle>
          <a:p>
            <a:r>
              <a:rPr lang="en-US" dirty="0" smtClean="0"/>
              <a:t>Click here to add the poster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4663" y="11021042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3" y="3511550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1" y="1320800"/>
            <a:ext cx="32080200" cy="762000"/>
          </a:xfrm>
          <a:prstGeom prst="rect">
            <a:avLst/>
          </a:prstGeom>
        </p:spPr>
        <p:txBody>
          <a:bodyPr lIns="78374" tIns="39186" rIns="78374" bIns="39186" anchor="ctr" anchorCtr="0"/>
          <a:lstStyle>
            <a:lvl1pPr algn="ctr">
              <a:buNone/>
              <a:defRPr sz="4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>
                <a:solidFill>
                  <a:schemeClr val="bg1"/>
                </a:solidFill>
              </a:rPr>
              <a:t>Click here to add authors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762000"/>
            <a:ext cx="4419600" cy="1676400"/>
          </a:xfrm>
          <a:prstGeom prst="rect">
            <a:avLst/>
          </a:prstGeom>
        </p:spPr>
        <p:txBody>
          <a:bodyPr lIns="78374" tIns="39186" rIns="78374" bIns="39186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1" y="2184400"/>
            <a:ext cx="32080200" cy="762000"/>
          </a:xfrm>
          <a:prstGeom prst="rect">
            <a:avLst/>
          </a:prstGeom>
        </p:spPr>
        <p:txBody>
          <a:bodyPr lIns="78374" tIns="39186" rIns="78374" bIns="39186" anchor="ctr" anchorCtr="0"/>
          <a:lstStyle>
            <a:lvl1pPr algn="ctr">
              <a:buNone/>
              <a:defRPr sz="32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>
                <a:solidFill>
                  <a:schemeClr val="bg1"/>
                </a:solidFill>
              </a:rPr>
              <a:t>Click here to add affiliations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812800"/>
            <a:ext cx="4419600" cy="1676400"/>
          </a:xfrm>
          <a:prstGeom prst="rect">
            <a:avLst/>
          </a:prstGeom>
        </p:spPr>
        <p:txBody>
          <a:bodyPr lIns="78374" tIns="39186" rIns="78374" bIns="39186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151938" y="3511550"/>
            <a:ext cx="8269287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74663" y="4100716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4663" y="10431876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7804524" y="4075658"/>
            <a:ext cx="8274926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7804524" y="3486491"/>
            <a:ext cx="8274926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5147250" y="3510492"/>
            <a:ext cx="8272463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5147249" y="4107188"/>
            <a:ext cx="8272463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5147249" y="9515157"/>
            <a:ext cx="8272463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5147250" y="10104323"/>
            <a:ext cx="8272462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5147250" y="16609573"/>
            <a:ext cx="8272462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ACKNOWLEDGEMENTS 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5147249" y="17198740"/>
            <a:ext cx="8272463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9133786" y="4107188"/>
            <a:ext cx="827134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6" hasCustomPrompt="1"/>
          </p:nvPr>
        </p:nvSpPr>
        <p:spPr>
          <a:xfrm>
            <a:off x="26462419" y="4075658"/>
            <a:ext cx="8274926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26462419" y="3486491"/>
            <a:ext cx="8274926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82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4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6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150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0" name="Text Placeholder 3"/>
          <p:cNvSpPr>
            <a:spLocks noGrp="1"/>
          </p:cNvSpPr>
          <p:nvPr>
            <p:ph type="body" sz="quarter" idx="151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1" name="Text Placeholder 3"/>
          <p:cNvSpPr>
            <a:spLocks noGrp="1"/>
          </p:cNvSpPr>
          <p:nvPr>
            <p:ph type="body" sz="quarter" idx="152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153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154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155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6" name="Text Placeholder 3"/>
          <p:cNvSpPr>
            <a:spLocks noGrp="1"/>
          </p:cNvSpPr>
          <p:nvPr>
            <p:ph type="body" sz="quarter" idx="156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7" name="Text Placeholder 3"/>
          <p:cNvSpPr>
            <a:spLocks noGrp="1"/>
          </p:cNvSpPr>
          <p:nvPr>
            <p:ph type="body" sz="quarter" idx="157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158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159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160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>
            <a:spLocks noGrp="1"/>
          </p:cNvSpPr>
          <p:nvPr>
            <p:ph type="title" hasCustomPrompt="1"/>
          </p:nvPr>
        </p:nvSpPr>
        <p:spPr>
          <a:xfrm>
            <a:off x="5964124" y="304801"/>
            <a:ext cx="32009976" cy="965200"/>
          </a:xfrm>
          <a:prstGeom prst="rect">
            <a:avLst/>
          </a:prstGeom>
        </p:spPr>
        <p:txBody>
          <a:bodyPr lIns="78374" tIns="39186" rIns="78374" bIns="39186" anchor="ctr" anchorCtr="0"/>
          <a:lstStyle>
            <a:lvl1pPr>
              <a:defRPr sz="5400" b="1"/>
            </a:lvl1pPr>
          </a:lstStyle>
          <a:p>
            <a:r>
              <a:rPr lang="en-US" dirty="0" smtClean="0"/>
              <a:t>Click here to add the poster title</a:t>
            </a:r>
            <a:endParaRPr lang="en-US" dirty="0"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4663" y="11021042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9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3" y="3511550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9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1" y="1320800"/>
            <a:ext cx="32080200" cy="762000"/>
          </a:xfrm>
          <a:prstGeom prst="rect">
            <a:avLst/>
          </a:prstGeom>
        </p:spPr>
        <p:txBody>
          <a:bodyPr lIns="78374" tIns="39186" rIns="78374" bIns="39186" anchor="ctr" anchorCtr="0"/>
          <a:lstStyle>
            <a:lvl1pPr algn="ctr">
              <a:buNone/>
              <a:defRPr sz="4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>
                <a:solidFill>
                  <a:schemeClr val="bg1"/>
                </a:solidFill>
              </a:rPr>
              <a:t>Click here to add authors</a:t>
            </a:r>
            <a:endParaRPr lang="en-US" dirty="0"/>
          </a:p>
        </p:txBody>
      </p:sp>
      <p:sp>
        <p:nvSpPr>
          <p:cNvPr id="97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762000"/>
            <a:ext cx="4419600" cy="1676400"/>
          </a:xfrm>
          <a:prstGeom prst="rect">
            <a:avLst/>
          </a:prstGeom>
        </p:spPr>
        <p:txBody>
          <a:bodyPr lIns="78374" tIns="39186" rIns="78374" bIns="39186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98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1" y="2184400"/>
            <a:ext cx="32080200" cy="762000"/>
          </a:xfrm>
          <a:prstGeom prst="rect">
            <a:avLst/>
          </a:prstGeom>
        </p:spPr>
        <p:txBody>
          <a:bodyPr lIns="78374" tIns="39186" rIns="78374" bIns="39186" anchor="ctr" anchorCtr="0"/>
          <a:lstStyle>
            <a:lvl1pPr algn="ctr">
              <a:buNone/>
              <a:defRPr sz="32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>
                <a:solidFill>
                  <a:schemeClr val="bg1"/>
                </a:solidFill>
              </a:rPr>
              <a:t>Click here to add affiliations</a:t>
            </a:r>
            <a:endParaRPr lang="en-US" dirty="0"/>
          </a:p>
        </p:txBody>
      </p:sp>
      <p:sp>
        <p:nvSpPr>
          <p:cNvPr id="99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812800"/>
            <a:ext cx="4419600" cy="1676400"/>
          </a:xfrm>
          <a:prstGeom prst="rect">
            <a:avLst/>
          </a:prstGeom>
        </p:spPr>
        <p:txBody>
          <a:bodyPr lIns="78374" tIns="39186" rIns="78374" bIns="39186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96341" y="16603102"/>
            <a:ext cx="8269287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10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74663" y="4100716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2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4663" y="10431876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MATERIALS &amp; METHODS</a:t>
            </a:r>
            <a:endParaRPr lang="en-US" dirty="0"/>
          </a:p>
        </p:txBody>
      </p:sp>
      <p:sp>
        <p:nvSpPr>
          <p:cNvPr id="1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7804524" y="4075658"/>
            <a:ext cx="8274926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2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7804524" y="3486491"/>
            <a:ext cx="8274926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123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5147250" y="3510492"/>
            <a:ext cx="8272463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12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5147249" y="4107188"/>
            <a:ext cx="8272463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2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5147249" y="9515157"/>
            <a:ext cx="8272463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5147250" y="10104323"/>
            <a:ext cx="8272462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27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5147250" y="16609573"/>
            <a:ext cx="8272462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ACKNOWLEDGEMENTS  or  CONTACT</a:t>
            </a:r>
            <a:endParaRPr lang="en-US" dirty="0"/>
          </a:p>
        </p:txBody>
      </p:sp>
      <p:sp>
        <p:nvSpPr>
          <p:cNvPr id="128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5147249" y="17198740"/>
            <a:ext cx="8272463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2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478189" y="17198740"/>
            <a:ext cx="827134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30" name="Text Placeholder 3"/>
          <p:cNvSpPr>
            <a:spLocks noGrp="1"/>
          </p:cNvSpPr>
          <p:nvPr>
            <p:ph type="body" sz="quarter" idx="150" hasCustomPrompt="1"/>
          </p:nvPr>
        </p:nvSpPr>
        <p:spPr>
          <a:xfrm>
            <a:off x="26462419" y="4075658"/>
            <a:ext cx="8274926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31" name="Text Placeholder 5"/>
          <p:cNvSpPr>
            <a:spLocks noGrp="1"/>
          </p:cNvSpPr>
          <p:nvPr>
            <p:ph type="body" sz="quarter" idx="151" hasCustomPrompt="1"/>
          </p:nvPr>
        </p:nvSpPr>
        <p:spPr>
          <a:xfrm>
            <a:off x="26462419" y="3486491"/>
            <a:ext cx="8274926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132" name="Text Placeholder 3"/>
          <p:cNvSpPr>
            <a:spLocks noGrp="1"/>
          </p:cNvSpPr>
          <p:nvPr>
            <p:ph type="body" sz="quarter" idx="152" hasCustomPrompt="1"/>
          </p:nvPr>
        </p:nvSpPr>
        <p:spPr>
          <a:xfrm>
            <a:off x="9151225" y="4044127"/>
            <a:ext cx="8274926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53" hasCustomPrompt="1"/>
          </p:nvPr>
        </p:nvSpPr>
        <p:spPr>
          <a:xfrm>
            <a:off x="9151225" y="3454960"/>
            <a:ext cx="8274926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134" name="Text Placeholder 3"/>
          <p:cNvSpPr>
            <a:spLocks noGrp="1"/>
          </p:cNvSpPr>
          <p:nvPr>
            <p:ph type="body" sz="quarter" idx="154" hasCustomPrompt="1"/>
          </p:nvPr>
        </p:nvSpPr>
        <p:spPr>
          <a:xfrm>
            <a:off x="17804524" y="13284385"/>
            <a:ext cx="8274926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35" name="Text Placeholder 5"/>
          <p:cNvSpPr>
            <a:spLocks noGrp="1"/>
          </p:cNvSpPr>
          <p:nvPr>
            <p:ph type="body" sz="quarter" idx="155" hasCustomPrompt="1"/>
          </p:nvPr>
        </p:nvSpPr>
        <p:spPr>
          <a:xfrm>
            <a:off x="17804524" y="12695218"/>
            <a:ext cx="8274926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136" name="Text Placeholder 3"/>
          <p:cNvSpPr>
            <a:spLocks noGrp="1"/>
          </p:cNvSpPr>
          <p:nvPr>
            <p:ph type="body" sz="quarter" idx="156" hasCustomPrompt="1"/>
          </p:nvPr>
        </p:nvSpPr>
        <p:spPr>
          <a:xfrm>
            <a:off x="26462419" y="13284385"/>
            <a:ext cx="8274926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37" name="Text Placeholder 5"/>
          <p:cNvSpPr>
            <a:spLocks noGrp="1"/>
          </p:cNvSpPr>
          <p:nvPr>
            <p:ph type="body" sz="quarter" idx="157" hasCustomPrompt="1"/>
          </p:nvPr>
        </p:nvSpPr>
        <p:spPr>
          <a:xfrm>
            <a:off x="26462419" y="12695218"/>
            <a:ext cx="8274926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138" name="Text Placeholder 3"/>
          <p:cNvSpPr>
            <a:spLocks noGrp="1"/>
          </p:cNvSpPr>
          <p:nvPr>
            <p:ph type="body" sz="quarter" idx="158" hasCustomPrompt="1"/>
          </p:nvPr>
        </p:nvSpPr>
        <p:spPr>
          <a:xfrm>
            <a:off x="9151225" y="13252854"/>
            <a:ext cx="8274926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39" name="Text Placeholder 5"/>
          <p:cNvSpPr>
            <a:spLocks noGrp="1"/>
          </p:cNvSpPr>
          <p:nvPr>
            <p:ph type="body" sz="quarter" idx="159" hasCustomPrompt="1"/>
          </p:nvPr>
        </p:nvSpPr>
        <p:spPr>
          <a:xfrm>
            <a:off x="9151225" y="12663687"/>
            <a:ext cx="8274926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68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69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71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72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73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74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75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76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77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78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79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2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40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41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42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43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44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45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46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47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48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49" name="Text Placeholder 3"/>
          <p:cNvSpPr>
            <a:spLocks noGrp="1"/>
          </p:cNvSpPr>
          <p:nvPr>
            <p:ph type="body" sz="quarter" idx="160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50" name="Text Placeholder 3"/>
          <p:cNvSpPr>
            <a:spLocks noGrp="1"/>
          </p:cNvSpPr>
          <p:nvPr>
            <p:ph type="body" sz="quarter" idx="161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51" name="Text Placeholder 3"/>
          <p:cNvSpPr>
            <a:spLocks noGrp="1"/>
          </p:cNvSpPr>
          <p:nvPr>
            <p:ph type="body" sz="quarter" idx="162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52" name="Text Placeholder 3"/>
          <p:cNvSpPr>
            <a:spLocks noGrp="1"/>
          </p:cNvSpPr>
          <p:nvPr>
            <p:ph type="body" sz="quarter" idx="163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53" name="Text Placeholder 3"/>
          <p:cNvSpPr>
            <a:spLocks noGrp="1"/>
          </p:cNvSpPr>
          <p:nvPr>
            <p:ph type="body" sz="quarter" idx="164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54" name="Text Placeholder 3"/>
          <p:cNvSpPr>
            <a:spLocks noGrp="1"/>
          </p:cNvSpPr>
          <p:nvPr>
            <p:ph type="body" sz="quarter" idx="165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55" name="Text Placeholder 3"/>
          <p:cNvSpPr>
            <a:spLocks noGrp="1"/>
          </p:cNvSpPr>
          <p:nvPr>
            <p:ph type="body" sz="quarter" idx="166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56" name="Text Placeholder 3"/>
          <p:cNvSpPr>
            <a:spLocks noGrp="1"/>
          </p:cNvSpPr>
          <p:nvPr>
            <p:ph type="body" sz="quarter" idx="167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57" name="Text Placeholder 3"/>
          <p:cNvSpPr>
            <a:spLocks noGrp="1"/>
          </p:cNvSpPr>
          <p:nvPr>
            <p:ph type="body" sz="quarter" idx="168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58" name="Text Placeholder 3"/>
          <p:cNvSpPr>
            <a:spLocks noGrp="1"/>
          </p:cNvSpPr>
          <p:nvPr>
            <p:ph type="body" sz="quarter" idx="169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59" name="Text Placeholder 3"/>
          <p:cNvSpPr>
            <a:spLocks noGrp="1"/>
          </p:cNvSpPr>
          <p:nvPr>
            <p:ph type="body" sz="quarter" idx="170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/>
          <p:cNvSpPr>
            <a:spLocks noGrp="1"/>
          </p:cNvSpPr>
          <p:nvPr>
            <p:ph type="title" hasCustomPrompt="1"/>
          </p:nvPr>
        </p:nvSpPr>
        <p:spPr>
          <a:xfrm>
            <a:off x="5964124" y="304801"/>
            <a:ext cx="32009976" cy="965200"/>
          </a:xfrm>
          <a:prstGeom prst="rect">
            <a:avLst/>
          </a:prstGeom>
        </p:spPr>
        <p:txBody>
          <a:bodyPr lIns="78374" tIns="39186" rIns="78374" bIns="39186" anchor="ctr" anchorCtr="0"/>
          <a:lstStyle>
            <a:lvl1pPr>
              <a:defRPr sz="5400" b="1"/>
            </a:lvl1pPr>
          </a:lstStyle>
          <a:p>
            <a:r>
              <a:rPr lang="en-US" dirty="0" smtClean="0"/>
              <a:t>Click here to add the poster title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4663" y="11021042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3" y="3511550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1" y="1320800"/>
            <a:ext cx="32080200" cy="762000"/>
          </a:xfrm>
          <a:prstGeom prst="rect">
            <a:avLst/>
          </a:prstGeom>
        </p:spPr>
        <p:txBody>
          <a:bodyPr lIns="78374" tIns="39186" rIns="78374" bIns="39186" anchor="ctr" anchorCtr="0"/>
          <a:lstStyle>
            <a:lvl1pPr algn="ctr">
              <a:buNone/>
              <a:defRPr sz="4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>
                <a:solidFill>
                  <a:schemeClr val="bg1"/>
                </a:solidFill>
              </a:rPr>
              <a:t>Click here to add authors</a:t>
            </a:r>
            <a:endParaRPr lang="en-US" dirty="0"/>
          </a:p>
        </p:txBody>
      </p:sp>
      <p:sp>
        <p:nvSpPr>
          <p:cNvPr id="6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762000"/>
            <a:ext cx="4419600" cy="1676400"/>
          </a:xfrm>
          <a:prstGeom prst="rect">
            <a:avLst/>
          </a:prstGeom>
        </p:spPr>
        <p:txBody>
          <a:bodyPr lIns="78374" tIns="39186" rIns="78374" bIns="39186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1" y="2184400"/>
            <a:ext cx="32080200" cy="762000"/>
          </a:xfrm>
          <a:prstGeom prst="rect">
            <a:avLst/>
          </a:prstGeom>
        </p:spPr>
        <p:txBody>
          <a:bodyPr lIns="78374" tIns="39186" rIns="78374" bIns="39186" anchor="ctr" anchorCtr="0"/>
          <a:lstStyle>
            <a:lvl1pPr algn="ctr">
              <a:buNone/>
              <a:defRPr sz="32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>
                <a:solidFill>
                  <a:schemeClr val="bg1"/>
                </a:solidFill>
              </a:rPr>
              <a:t>Click here to add affiliations</a:t>
            </a:r>
            <a:endParaRPr lang="en-US" dirty="0"/>
          </a:p>
        </p:txBody>
      </p:sp>
      <p:sp>
        <p:nvSpPr>
          <p:cNvPr id="66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812800"/>
            <a:ext cx="4419600" cy="1676400"/>
          </a:xfrm>
          <a:prstGeom prst="rect">
            <a:avLst/>
          </a:prstGeom>
        </p:spPr>
        <p:txBody>
          <a:bodyPr lIns="78374" tIns="39186" rIns="78374" bIns="39186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96341" y="16603102"/>
            <a:ext cx="8269287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74663" y="4100716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4663" y="10431876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MATERIALS &amp; METHODS</a:t>
            </a:r>
            <a:endParaRPr lang="en-US" dirty="0"/>
          </a:p>
        </p:txBody>
      </p:sp>
      <p:sp>
        <p:nvSpPr>
          <p:cNvPr id="7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7804524" y="4075658"/>
            <a:ext cx="8274926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7804524" y="3486491"/>
            <a:ext cx="8274926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5147250" y="3510492"/>
            <a:ext cx="8272463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5147249" y="4107188"/>
            <a:ext cx="8272463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5147249" y="9515157"/>
            <a:ext cx="8272463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5147250" y="10104323"/>
            <a:ext cx="8272462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5147250" y="16609573"/>
            <a:ext cx="8272462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ACKNOWLEDGEMENTS  or  CONTACT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5147249" y="17198740"/>
            <a:ext cx="8272463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478189" y="17198740"/>
            <a:ext cx="827134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50" hasCustomPrompt="1"/>
          </p:nvPr>
        </p:nvSpPr>
        <p:spPr>
          <a:xfrm>
            <a:off x="26462419" y="4075658"/>
            <a:ext cx="8274926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151" hasCustomPrompt="1"/>
          </p:nvPr>
        </p:nvSpPr>
        <p:spPr>
          <a:xfrm>
            <a:off x="26462419" y="3486491"/>
            <a:ext cx="8274926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152" hasCustomPrompt="1"/>
          </p:nvPr>
        </p:nvSpPr>
        <p:spPr>
          <a:xfrm>
            <a:off x="9151225" y="4044127"/>
            <a:ext cx="8274926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153" hasCustomPrompt="1"/>
          </p:nvPr>
        </p:nvSpPr>
        <p:spPr>
          <a:xfrm>
            <a:off x="9151225" y="3454960"/>
            <a:ext cx="8274926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94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6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7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00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01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0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2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3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4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5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6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7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8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9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0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1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5" name="Text Placeholder 3"/>
          <p:cNvSpPr>
            <a:spLocks noGrp="1"/>
          </p:cNvSpPr>
          <p:nvPr>
            <p:ph type="body" sz="quarter" idx="154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36" name="Text Placeholder 3"/>
          <p:cNvSpPr>
            <a:spLocks noGrp="1"/>
          </p:cNvSpPr>
          <p:nvPr>
            <p:ph type="body" sz="quarter" idx="155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37" name="Text Placeholder 3"/>
          <p:cNvSpPr>
            <a:spLocks noGrp="1"/>
          </p:cNvSpPr>
          <p:nvPr>
            <p:ph type="body" sz="quarter" idx="156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38" name="Text Placeholder 3"/>
          <p:cNvSpPr>
            <a:spLocks noGrp="1"/>
          </p:cNvSpPr>
          <p:nvPr>
            <p:ph type="body" sz="quarter" idx="157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39" name="Text Placeholder 3"/>
          <p:cNvSpPr>
            <a:spLocks noGrp="1"/>
          </p:cNvSpPr>
          <p:nvPr>
            <p:ph type="body" sz="quarter" idx="158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40" name="Text Placeholder 3"/>
          <p:cNvSpPr>
            <a:spLocks noGrp="1"/>
          </p:cNvSpPr>
          <p:nvPr>
            <p:ph type="body" sz="quarter" idx="159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41" name="Text Placeholder 3"/>
          <p:cNvSpPr>
            <a:spLocks noGrp="1"/>
          </p:cNvSpPr>
          <p:nvPr>
            <p:ph type="body" sz="quarter" idx="160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42" name="Text Placeholder 3"/>
          <p:cNvSpPr>
            <a:spLocks noGrp="1"/>
          </p:cNvSpPr>
          <p:nvPr>
            <p:ph type="body" sz="quarter" idx="161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43" name="Text Placeholder 3"/>
          <p:cNvSpPr>
            <a:spLocks noGrp="1"/>
          </p:cNvSpPr>
          <p:nvPr>
            <p:ph type="body" sz="quarter" idx="162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44" name="Text Placeholder 3"/>
          <p:cNvSpPr>
            <a:spLocks noGrp="1"/>
          </p:cNvSpPr>
          <p:nvPr>
            <p:ph type="body" sz="quarter" idx="163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45" name="Text Placeholder 3"/>
          <p:cNvSpPr>
            <a:spLocks noGrp="1"/>
          </p:cNvSpPr>
          <p:nvPr>
            <p:ph type="body" sz="quarter" idx="164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64124" y="304801"/>
            <a:ext cx="32009976" cy="965200"/>
          </a:xfrm>
          <a:prstGeom prst="rect">
            <a:avLst/>
          </a:prstGeom>
        </p:spPr>
        <p:txBody>
          <a:bodyPr lIns="78374" tIns="39186" rIns="78374" bIns="39186" anchor="ctr" anchorCtr="0"/>
          <a:lstStyle>
            <a:lvl1pPr>
              <a:defRPr sz="5400" b="1"/>
            </a:lvl1pPr>
          </a:lstStyle>
          <a:p>
            <a:r>
              <a:rPr lang="en-US" dirty="0" smtClean="0"/>
              <a:t>Click here to add the poster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4663" y="11021042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3" y="3511550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1" y="1320800"/>
            <a:ext cx="32080200" cy="762000"/>
          </a:xfrm>
          <a:prstGeom prst="rect">
            <a:avLst/>
          </a:prstGeom>
        </p:spPr>
        <p:txBody>
          <a:bodyPr lIns="78374" tIns="39186" rIns="78374" bIns="39186" anchor="ctr" anchorCtr="0"/>
          <a:lstStyle>
            <a:lvl1pPr algn="ctr">
              <a:buNone/>
              <a:defRPr sz="4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>
                <a:solidFill>
                  <a:schemeClr val="bg1"/>
                </a:solidFill>
              </a:rPr>
              <a:t>Click here to add authors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762000"/>
            <a:ext cx="4419600" cy="1676400"/>
          </a:xfrm>
          <a:prstGeom prst="rect">
            <a:avLst/>
          </a:prstGeom>
        </p:spPr>
        <p:txBody>
          <a:bodyPr lIns="78374" tIns="39186" rIns="78374" bIns="39186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1" y="2184400"/>
            <a:ext cx="32080200" cy="762000"/>
          </a:xfrm>
          <a:prstGeom prst="rect">
            <a:avLst/>
          </a:prstGeom>
        </p:spPr>
        <p:txBody>
          <a:bodyPr lIns="78374" tIns="39186" rIns="78374" bIns="39186" anchor="ctr" anchorCtr="0"/>
          <a:lstStyle>
            <a:lvl1pPr algn="ctr">
              <a:buNone/>
              <a:defRPr sz="32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>
                <a:solidFill>
                  <a:schemeClr val="bg1"/>
                </a:solidFill>
              </a:rPr>
              <a:t>Click here to add affiliations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812800"/>
            <a:ext cx="4419600" cy="1676400"/>
          </a:xfrm>
          <a:prstGeom prst="rect">
            <a:avLst/>
          </a:prstGeom>
        </p:spPr>
        <p:txBody>
          <a:bodyPr lIns="78374" tIns="39186" rIns="78374" bIns="39186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151938" y="3511550"/>
            <a:ext cx="8269287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74663" y="4100716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4663" y="10431876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7804524" y="4075658"/>
            <a:ext cx="8274926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7804524" y="3486491"/>
            <a:ext cx="8274926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5147250" y="3510492"/>
            <a:ext cx="8272463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5147249" y="4107188"/>
            <a:ext cx="8272463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5147249" y="9515157"/>
            <a:ext cx="8272463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5147250" y="10104323"/>
            <a:ext cx="8272462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5147250" y="16609573"/>
            <a:ext cx="8272462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ACKNOWLEDGEMENTS 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5147249" y="17198740"/>
            <a:ext cx="8272463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9133786" y="4107188"/>
            <a:ext cx="827134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7638186" y="17995882"/>
            <a:ext cx="4067672" cy="24074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8374" tIns="39186" rIns="78374" bIns="39186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6" hasCustomPrompt="1"/>
          </p:nvPr>
        </p:nvSpPr>
        <p:spPr>
          <a:xfrm>
            <a:off x="26462419" y="4075658"/>
            <a:ext cx="8274926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26462419" y="3486491"/>
            <a:ext cx="8274926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82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4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6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9661633" y="13085379"/>
            <a:ext cx="8290965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150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0" name="Text Placeholder 3"/>
          <p:cNvSpPr>
            <a:spLocks noGrp="1"/>
          </p:cNvSpPr>
          <p:nvPr>
            <p:ph type="body" sz="quarter" idx="151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1" name="Text Placeholder 3"/>
          <p:cNvSpPr>
            <a:spLocks noGrp="1"/>
          </p:cNvSpPr>
          <p:nvPr>
            <p:ph type="body" sz="quarter" idx="152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153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154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155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6" name="Text Placeholder 3"/>
          <p:cNvSpPr>
            <a:spLocks noGrp="1"/>
          </p:cNvSpPr>
          <p:nvPr>
            <p:ph type="body" sz="quarter" idx="156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7" name="Text Placeholder 3"/>
          <p:cNvSpPr>
            <a:spLocks noGrp="1"/>
          </p:cNvSpPr>
          <p:nvPr>
            <p:ph type="body" sz="quarter" idx="157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158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159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160" hasCustomPrompt="1"/>
          </p:nvPr>
        </p:nvSpPr>
        <p:spPr>
          <a:xfrm>
            <a:off x="-9598571" y="15667880"/>
            <a:ext cx="8290965" cy="49244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273565" indent="-489833">
              <a:defRPr sz="2100">
                <a:latin typeface="Trebuchet MS" pitchFamily="34" charset="0"/>
              </a:defRPr>
            </a:lvl2pPr>
            <a:lvl3pPr marL="1763397" indent="-489833">
              <a:defRPr sz="2100">
                <a:latin typeface="Trebuchet MS" pitchFamily="34" charset="0"/>
              </a:defRPr>
            </a:lvl3pPr>
            <a:lvl4pPr marL="2302214" indent="-538817">
              <a:defRPr sz="2100">
                <a:latin typeface="Trebuchet MS" pitchFamily="34" charset="0"/>
              </a:defRPr>
            </a:lvl4pPr>
            <a:lvl5pPr marL="2694080" indent="-39186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www.facebook.com/pages/PosterPresentationscom/217914411419?v=app_4949752878&amp;ref=ts" TargetMode="External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hyperlink" Target="http://www.facebook.com/pages/PosterPresentationscom/217914411419?v=app_4949752878&amp;ref=ts" TargetMode="External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www.facebook.com/pages/PosterPresentationscom/217914411419?v=app_4949752878&amp;ref=ts" TargetMode="External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hyperlink" Target="http://www.facebook.com/pages/PosterPresentationscom/217914411419?v=app_4949752878&amp;ref=ts" TargetMode="External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10402388" y="-13064"/>
            <a:ext cx="10050462" cy="21945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7" tIns="313493" rIns="156747" bIns="156747" rtlCol="0" anchor="t" anchorCtr="0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36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2400" b="1" dirty="0" smtClean="0">
              <a:latin typeface="Trebuchet MS" pitchFamily="34" charset="0"/>
            </a:endParaRP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This PowerPoint</a:t>
            </a:r>
            <a:r>
              <a:rPr lang="en-US" sz="2400" baseline="0" dirty="0" smtClean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2007 template produces</a:t>
            </a:r>
            <a:r>
              <a:rPr lang="en-US" sz="2400" baseline="0" dirty="0" smtClean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a 48”x96” professional  poster. It</a:t>
            </a:r>
            <a:r>
              <a:rPr lang="en-US" sz="2400" baseline="0" dirty="0" smtClean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will save you valuable time placing titles, subtitles,</a:t>
            </a:r>
            <a:r>
              <a:rPr lang="en-US" sz="2400" baseline="0" dirty="0" smtClean="0">
                <a:latin typeface="Trebuchet MS" pitchFamily="34" charset="0"/>
              </a:rPr>
              <a:t> text, and graphics</a:t>
            </a:r>
            <a:r>
              <a:rPr lang="en-US" sz="2400" dirty="0" smtClean="0">
                <a:latin typeface="Trebuchet MS" pitchFamily="34" charset="0"/>
              </a:rPr>
              <a:t>. </a:t>
            </a: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Use it to create your presentation. Then send</a:t>
            </a:r>
            <a:r>
              <a:rPr lang="en-US" sz="2400" baseline="0" dirty="0" smtClean="0">
                <a:latin typeface="Trebuchet MS" pitchFamily="34" charset="0"/>
              </a:rPr>
              <a:t> it </a:t>
            </a:r>
            <a:r>
              <a:rPr lang="en-US" sz="2400" dirty="0" smtClean="0">
                <a:latin typeface="Trebuchet MS" pitchFamily="34" charset="0"/>
              </a:rPr>
              <a:t>to </a:t>
            </a:r>
            <a:r>
              <a:rPr lang="en-US" sz="2400" b="1" dirty="0" smtClean="0">
                <a:latin typeface="Trebuchet MS" pitchFamily="34" charset="0"/>
              </a:rPr>
              <a:t>PosterPresentations.com</a:t>
            </a:r>
            <a:r>
              <a:rPr lang="en-US" sz="2400" dirty="0" smtClean="0">
                <a:latin typeface="Trebuchet MS" pitchFamily="34" charset="0"/>
              </a:rPr>
              <a:t> for premium quality, same day affordable printing.</a:t>
            </a:r>
            <a:br>
              <a:rPr lang="en-US" sz="2400" dirty="0" smtClean="0">
                <a:latin typeface="Trebuchet MS" pitchFamily="34" charset="0"/>
              </a:rPr>
            </a:br>
            <a:endParaRPr lang="en-US" sz="2400" dirty="0" smtClean="0">
              <a:latin typeface="Trebuchet MS" pitchFamily="34" charset="0"/>
            </a:endParaRP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We provide a series of </a:t>
            </a:r>
            <a:r>
              <a:rPr lang="en-US" sz="2400" b="1" dirty="0" smtClean="0">
                <a:latin typeface="Trebuchet MS" pitchFamily="34" charset="0"/>
              </a:rPr>
              <a:t>online tutorials</a:t>
            </a:r>
            <a:r>
              <a:rPr lang="en-US" sz="2400" dirty="0" smtClean="0">
                <a:latin typeface="Trebuchet MS" pitchFamily="34" charset="0"/>
              </a:rPr>
              <a:t> that will guide you through the poster design process and answer your poster production questions. </a:t>
            </a: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View our online</a:t>
            </a:r>
            <a:r>
              <a:rPr lang="en-US" sz="2400" baseline="0" dirty="0" smtClean="0">
                <a:latin typeface="Trebuchet MS" pitchFamily="34" charset="0"/>
              </a:rPr>
              <a:t> tutorials at:</a:t>
            </a:r>
            <a:r>
              <a:rPr lang="en-US" sz="2400" dirty="0" smtClean="0">
                <a:latin typeface="Trebuchet MS" pitchFamily="34" charset="0"/>
              </a:rPr>
              <a:t/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r>
              <a:rPr lang="en-US" sz="2400" dirty="0" smtClean="0">
                <a:latin typeface="Trebuchet MS" pitchFamily="34" charset="0"/>
              </a:rPr>
              <a:t/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latin typeface="Trebuchet MS" pitchFamily="34" charset="0"/>
              </a:rPr>
              <a:t>(copy</a:t>
            </a:r>
            <a:r>
              <a:rPr lang="en-US" sz="2400" baseline="0" dirty="0" smtClean="0">
                <a:latin typeface="Trebuchet MS" pitchFamily="34" charset="0"/>
              </a:rPr>
              <a:t> and paste the link into your web browser).</a:t>
            </a: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For assistance and to order your printed poster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call </a:t>
            </a:r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at </a:t>
            </a: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3762188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762188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2400" baseline="0" dirty="0" smtClean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Drag a placeholder onto the</a:t>
            </a:r>
            <a:r>
              <a:rPr lang="en-US" sz="2400" baseline="0" dirty="0" smtClean="0">
                <a:latin typeface="Trebuchet MS" pitchFamily="34" charset="0"/>
              </a:rPr>
              <a:t> poster area,</a:t>
            </a:r>
            <a:r>
              <a:rPr lang="en-US" sz="2400" dirty="0" smtClean="0">
                <a:latin typeface="Trebuchet MS" pitchFamily="34" charset="0"/>
              </a:rPr>
              <a:t> size it, and click it to edit.</a:t>
            </a: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defTabSz="3762188"/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Use</a:t>
            </a:r>
            <a:r>
              <a:rPr lang="en-US" sz="2400" baseline="0" dirty="0" smtClean="0">
                <a:latin typeface="Trebuchet MS" pitchFamily="34" charset="0"/>
              </a:rPr>
              <a:t> section headers to separate topics or concepts within your presentation. </a:t>
            </a: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defTabSz="3762188"/>
            <a:endParaRPr lang="en-US" sz="2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762188"/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3762188"/>
            <a:r>
              <a:rPr lang="en-US" sz="24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r>
              <a:rPr lang="en-US" sz="24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3762188"/>
            <a:r>
              <a:rPr lang="en-US" sz="24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762188"/>
            <a:endParaRPr lang="en-US" sz="2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600" b="1" dirty="0">
              <a:latin typeface="Trebuchet MS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43891200" cy="3200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8374" tIns="39186" rIns="78374" bIns="391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3203575"/>
            <a:ext cx="43891200" cy="1016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78374" tIns="39186" rIns="78374" bIns="391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19153" y="21488400"/>
            <a:ext cx="2514600" cy="28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8225" tIns="39105" rIns="78225" bIns="39105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5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2011</a:t>
            </a:r>
            <a:endParaRPr lang="en-US" sz="5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474663" y="3505200"/>
            <a:ext cx="8278812" cy="1783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8374" tIns="39186" rIns="78374" bIns="391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4222126" y="0"/>
            <a:ext cx="10050462" cy="21945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7" tIns="313493" rIns="156747" bIns="156747" rtlCol="0" anchor="t" anchorCtr="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32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>
              <a:lnSpc>
                <a:spcPct val="100000"/>
              </a:lnSpc>
            </a:pPr>
            <a:endParaRPr lang="en-US" sz="2400" b="1" dirty="0" smtClean="0">
              <a:latin typeface="Trebuchet MS" pitchFamily="34" charset="0"/>
            </a:endParaRPr>
          </a:p>
          <a:p>
            <a:pPr defTabSz="4702170">
              <a:lnSpc>
                <a:spcPct val="100000"/>
              </a:lnSpc>
            </a:pPr>
            <a:r>
              <a:rPr lang="en-US" sz="2400" dirty="0" smtClean="0">
                <a:latin typeface="Trebuchet MS" pitchFamily="34" charset="0"/>
              </a:rPr>
              <a:t>This PowerPoint</a:t>
            </a:r>
            <a:r>
              <a:rPr lang="en-US" sz="24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2400" baseline="0" dirty="0" smtClean="0">
                <a:latin typeface="Trebuchet MS" pitchFamily="34" charset="0"/>
              </a:rPr>
            </a:br>
            <a:r>
              <a:rPr lang="en-US" sz="24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702170">
              <a:lnSpc>
                <a:spcPct val="100000"/>
              </a:lnSpc>
            </a:pPr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  <a:endParaRPr lang="en-US" sz="32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endParaRPr lang="en-US" sz="2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4702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4702170">
              <a:lnSpc>
                <a:spcPct val="100000"/>
              </a:lnSpc>
            </a:pPr>
            <a:r>
              <a:rPr lang="en-US" sz="2400" dirty="0" smtClean="0">
                <a:latin typeface="Trebuchet MS" pitchFamily="34" charset="0"/>
              </a:rPr>
              <a:t>Go to the </a:t>
            </a:r>
            <a:r>
              <a:rPr lang="en-US" sz="2400" baseline="0" dirty="0" smtClean="0">
                <a:latin typeface="Trebuchet MS" pitchFamily="34" charset="0"/>
              </a:rPr>
              <a:t>VIEW menu and click on ZOOM to set your preferred magnification. This template is at 50% the size of the final poster. All text and graphics will be printed at 200% their size. To see what your poster will look like when printed, set the zoom to 200% and evaluate the quality of all your graphics before you submit your poster for printing.</a:t>
            </a:r>
            <a:br>
              <a:rPr lang="en-US" sz="2400" baseline="0" dirty="0" smtClean="0">
                <a:latin typeface="Trebuchet MS" pitchFamily="34" charset="0"/>
              </a:rPr>
            </a:br>
            <a:endParaRPr lang="en-US" sz="2400" baseline="0" dirty="0" smtClean="0">
              <a:latin typeface="Trebuchet MS" pitchFamily="34" charset="0"/>
            </a:endParaRPr>
          </a:p>
          <a:p>
            <a:pPr defTabSz="4702170">
              <a:lnSpc>
                <a:spcPct val="10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4702170">
              <a:lnSpc>
                <a:spcPct val="100000"/>
              </a:lnSpc>
            </a:pPr>
            <a:r>
              <a:rPr lang="en-US" sz="2400" baseline="0" dirty="0" smtClean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2400" u="sng" baseline="0" dirty="0" smtClean="0">
                <a:latin typeface="Trebuchet MS" pitchFamily="34" charset="0"/>
              </a:rPr>
              <a:t>once</a:t>
            </a:r>
            <a:r>
              <a:rPr lang="en-US" sz="2400" baseline="0" dirty="0" smtClean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2400" u="sng" baseline="0" dirty="0" smtClean="0">
                <a:latin typeface="Trebuchet MS" pitchFamily="34" charset="0"/>
              </a:rPr>
              <a:t>once</a:t>
            </a:r>
            <a:r>
              <a:rPr lang="en-US" sz="2400" baseline="0" dirty="0" smtClean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4702170">
              <a:lnSpc>
                <a:spcPct val="100000"/>
              </a:lnSpc>
            </a:pPr>
            <a:endParaRPr lang="en-US" sz="24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702170">
              <a:lnSpc>
                <a:spcPct val="100000"/>
              </a:lnSpc>
            </a:pPr>
            <a:r>
              <a:rPr lang="en-US" sz="24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4702170">
              <a:lnSpc>
                <a:spcPct val="100000"/>
              </a:lnSpc>
            </a:pPr>
            <a:r>
              <a:rPr lang="en-US" sz="2400" dirty="0" smtClean="0">
                <a:latin typeface="Trebuchet MS" pitchFamily="34" charset="0"/>
              </a:rPr>
              <a:t>This template has four </a:t>
            </a:r>
            <a:r>
              <a:rPr lang="en-US" sz="2400" baseline="0" dirty="0" smtClean="0">
                <a:latin typeface="Trebuchet MS" pitchFamily="34" charset="0"/>
              </a:rPr>
              <a:t>different </a:t>
            </a:r>
          </a:p>
          <a:p>
            <a:pPr defTabSz="4702170">
              <a:lnSpc>
                <a:spcPct val="100000"/>
              </a:lnSpc>
            </a:pPr>
            <a:r>
              <a:rPr lang="en-US" sz="2400" baseline="0" dirty="0" smtClean="0">
                <a:latin typeface="Trebuchet MS" pitchFamily="34" charset="0"/>
              </a:rPr>
              <a:t>column layouts. </a:t>
            </a:r>
            <a:r>
              <a:rPr lang="en-US" sz="2400" u="sng" baseline="0" dirty="0" smtClean="0">
                <a:latin typeface="Trebuchet MS" pitchFamily="34" charset="0"/>
              </a:rPr>
              <a:t>Right-click</a:t>
            </a:r>
            <a:r>
              <a:rPr lang="en-US" sz="2400" baseline="0" dirty="0" smtClean="0">
                <a:latin typeface="Trebuchet MS" pitchFamily="34" charset="0"/>
              </a:rPr>
              <a:t> your</a:t>
            </a:r>
          </a:p>
          <a:p>
            <a:pPr defTabSz="4702170">
              <a:lnSpc>
                <a:spcPct val="100000"/>
              </a:lnSpc>
            </a:pPr>
            <a:r>
              <a:rPr lang="en-US" sz="2400" baseline="0" dirty="0" smtClean="0">
                <a:latin typeface="Trebuchet MS" pitchFamily="34" charset="0"/>
              </a:rPr>
              <a:t>Mouse on the background and </a:t>
            </a:r>
          </a:p>
          <a:p>
            <a:pPr defTabSz="4702170">
              <a:lnSpc>
                <a:spcPct val="100000"/>
              </a:lnSpc>
            </a:pPr>
            <a:r>
              <a:rPr lang="en-US" sz="2400" baseline="0" dirty="0" smtClean="0">
                <a:latin typeface="Trebuchet MS" pitchFamily="34" charset="0"/>
              </a:rPr>
              <a:t>click on “Layout” to see the layout </a:t>
            </a:r>
          </a:p>
          <a:p>
            <a:pPr defTabSz="4702170">
              <a:lnSpc>
                <a:spcPct val="100000"/>
              </a:lnSpc>
            </a:pPr>
            <a:r>
              <a:rPr lang="en-US" sz="2400" baseline="0" dirty="0" smtClean="0">
                <a:latin typeface="Trebuchet MS" pitchFamily="34" charset="0"/>
              </a:rPr>
              <a:t>options.  The columns in the provided </a:t>
            </a:r>
          </a:p>
          <a:p>
            <a:pPr defTabSz="4702170">
              <a:lnSpc>
                <a:spcPct val="100000"/>
              </a:lnSpc>
            </a:pPr>
            <a:r>
              <a:rPr lang="en-US" sz="2400" baseline="0" dirty="0" smtClean="0">
                <a:latin typeface="Trebuchet MS" pitchFamily="34" charset="0"/>
              </a:rPr>
              <a:t>layouts are fixed and cannot be moved but advanced users can modify any layout by going to VIEW and then SLIDE MASTER.</a:t>
            </a:r>
          </a:p>
          <a:p>
            <a:pPr marL="0" marR="0" indent="0" algn="l" defTabSz="4702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 smtClean="0">
              <a:latin typeface="Trebuchet MS" pitchFamily="34" charset="0"/>
            </a:endParaRPr>
          </a:p>
          <a:p>
            <a:pPr defTabSz="4702170">
              <a:lnSpc>
                <a:spcPct val="100000"/>
              </a:lnSpc>
            </a:pPr>
            <a:r>
              <a:rPr lang="en-US" sz="24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4702170">
              <a:lnSpc>
                <a:spcPct val="100000"/>
              </a:lnSpc>
            </a:pPr>
            <a:r>
              <a:rPr lang="en-US" sz="2400" b="1" u="sng" baseline="0" dirty="0" smtClean="0">
                <a:latin typeface="Trebuchet MS" pitchFamily="34" charset="0"/>
              </a:rPr>
              <a:t>TEXT: </a:t>
            </a:r>
            <a:r>
              <a:rPr lang="en-US" sz="24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4702170">
              <a:lnSpc>
                <a:spcPct val="100000"/>
              </a:lnSpc>
            </a:pPr>
            <a:r>
              <a:rPr lang="en-US" sz="2400" b="1" u="sng" baseline="0" dirty="0" smtClean="0">
                <a:latin typeface="Trebuchet MS" pitchFamily="34" charset="0"/>
              </a:rPr>
              <a:t>PHOTOS: </a:t>
            </a:r>
            <a:r>
              <a:rPr lang="en-US" sz="24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2400" u="sng" baseline="0" dirty="0" smtClean="0">
                <a:latin typeface="Trebuchet MS" pitchFamily="34" charset="0"/>
              </a:rPr>
              <a:t>first</a:t>
            </a:r>
            <a:r>
              <a:rPr lang="en-US" sz="24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4702170">
              <a:lnSpc>
                <a:spcPct val="100000"/>
              </a:lnSpc>
            </a:pPr>
            <a:r>
              <a:rPr lang="en-US" sz="2400" b="1" u="sng" baseline="0" dirty="0" smtClean="0">
                <a:latin typeface="Trebuchet MS" pitchFamily="34" charset="0"/>
              </a:rPr>
              <a:t>TABLES: </a:t>
            </a:r>
            <a:r>
              <a:rPr lang="en-US" sz="2400" baseline="0" dirty="0" smtClean="0">
                <a:latin typeface="Trebuchet MS" pitchFamily="34" charset="0"/>
              </a:rPr>
              <a:t>You can copy and paste a table from an external document onto this poster template. To make the text fit better in the cells of an imported table, </a:t>
            </a:r>
            <a:r>
              <a:rPr lang="en-US" sz="2400" u="sng" baseline="0" dirty="0" smtClean="0">
                <a:latin typeface="Trebuchet MS" pitchFamily="34" charset="0"/>
              </a:rPr>
              <a:t>right-click</a:t>
            </a:r>
            <a:r>
              <a:rPr lang="en-US" sz="2400" baseline="0" dirty="0" smtClean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4702170">
              <a:lnSpc>
                <a:spcPct val="100000"/>
              </a:lnSpc>
            </a:pPr>
            <a:endParaRPr lang="en-US" sz="2400" baseline="0" dirty="0" smtClean="0">
              <a:latin typeface="Trebuchet MS" pitchFamily="34" charset="0"/>
            </a:endParaRPr>
          </a:p>
          <a:p>
            <a:pPr defTabSz="3134780"/>
            <a:r>
              <a:rPr lang="en-US" sz="24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3134780"/>
            <a:r>
              <a:rPr lang="en-US" sz="2400" baseline="0" dirty="0" smtClean="0"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  <a:p>
            <a:pPr defTabSz="4702170">
              <a:lnSpc>
                <a:spcPct val="100000"/>
              </a:lnSpc>
            </a:pPr>
            <a:endParaRPr lang="en-US" sz="2400" baseline="0" dirty="0" smtClean="0">
              <a:latin typeface="Trebuchet MS" pitchFamily="34" charset="0"/>
            </a:endParaRPr>
          </a:p>
          <a:p>
            <a:pPr defTabSz="3762188">
              <a:lnSpc>
                <a:spcPct val="100000"/>
              </a:lnSpc>
            </a:pPr>
            <a:endParaRPr lang="en-US" sz="1600" baseline="0" dirty="0" smtClean="0">
              <a:latin typeface="Trebuchet MS" pitchFamily="34" charset="0"/>
            </a:endParaRPr>
          </a:p>
          <a:p>
            <a:pPr defTabSz="3762188">
              <a:lnSpc>
                <a:spcPct val="100000"/>
              </a:lnSpc>
            </a:pPr>
            <a:endParaRPr lang="en-US" sz="1600" dirty="0" smtClean="0"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endParaRPr lang="en-US" sz="1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762188">
              <a:lnSpc>
                <a:spcPct val="100000"/>
              </a:lnSpc>
            </a:pPr>
            <a:endParaRPr lang="en-US" sz="16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endParaRPr lang="en-US" sz="2400" b="1" dirty="0">
              <a:latin typeface="Trebuchet MS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9550399" y="15668173"/>
            <a:ext cx="8240766" cy="524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74" tIns="39186" rIns="78374" bIns="39186" rtlCol="0" anchor="ctr"/>
          <a:lstStyle/>
          <a:p>
            <a:pPr algn="ctr"/>
            <a:endParaRPr 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45914" y="10803304"/>
            <a:ext cx="3990850" cy="20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50764" y="9243531"/>
            <a:ext cx="590550" cy="29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44559664" y="20193995"/>
            <a:ext cx="9160286" cy="1468941"/>
          </a:xfrm>
          <a:prstGeom prst="rect">
            <a:avLst/>
          </a:prstGeom>
          <a:noFill/>
        </p:spPr>
        <p:txBody>
          <a:bodyPr wrap="square" lIns="78374" tIns="39186" rIns="78374" bIns="39186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3000" dirty="0" smtClean="0">
                <a:solidFill>
                  <a:schemeClr val="bg1"/>
                </a:solidFill>
              </a:rPr>
              <a:t>© 2011 PosterPresentations.com</a:t>
            </a:r>
            <a:br>
              <a:rPr lang="en-US" sz="3000" dirty="0" smtClean="0">
                <a:solidFill>
                  <a:schemeClr val="bg1"/>
                </a:solidFill>
              </a:rPr>
            </a:br>
            <a:r>
              <a:rPr lang="en-US" sz="3000" dirty="0" smtClean="0">
                <a:solidFill>
                  <a:schemeClr val="bg1"/>
                </a:solidFill>
              </a:rPr>
              <a:t>    </a:t>
            </a:r>
            <a:r>
              <a:rPr lang="en-US" sz="2700" dirty="0" smtClean="0">
                <a:solidFill>
                  <a:schemeClr val="bg1"/>
                </a:solidFill>
              </a:rPr>
              <a:t>2117 Fourth Street ,</a:t>
            </a:r>
            <a:r>
              <a:rPr lang="en-US" sz="2700" baseline="0" dirty="0" smtClean="0">
                <a:solidFill>
                  <a:schemeClr val="bg1"/>
                </a:solidFill>
              </a:rPr>
              <a:t> Unit C</a:t>
            </a:r>
            <a:br>
              <a:rPr lang="en-US" sz="2700" baseline="0" dirty="0" smtClean="0">
                <a:solidFill>
                  <a:schemeClr val="bg1"/>
                </a:solidFill>
              </a:rPr>
            </a:br>
            <a:r>
              <a:rPr lang="en-US" sz="2700" baseline="0" dirty="0" smtClean="0">
                <a:solidFill>
                  <a:schemeClr val="bg1"/>
                </a:solidFill>
              </a:rPr>
              <a:t>    Berkeley  CA  94710</a:t>
            </a:r>
            <a:br>
              <a:rPr lang="en-US" sz="2700" baseline="0" dirty="0" smtClean="0">
                <a:solidFill>
                  <a:schemeClr val="bg1"/>
                </a:solidFill>
              </a:rPr>
            </a:br>
            <a:r>
              <a:rPr lang="en-US" sz="2700" baseline="0" dirty="0" smtClean="0">
                <a:solidFill>
                  <a:schemeClr val="bg1"/>
                </a:solidFill>
              </a:rPr>
              <a:t>    </a:t>
            </a:r>
            <a:r>
              <a:rPr lang="en-US" sz="27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3000" b="1" dirty="0">
              <a:solidFill>
                <a:srgbClr val="FFFF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-9966958" y="20622171"/>
            <a:ext cx="9234440" cy="909776"/>
            <a:chOff x="44242388" y="28054064"/>
            <a:chExt cx="9771400" cy="1155212"/>
          </a:xfrm>
        </p:grpSpPr>
        <p:sp>
          <p:nvSpPr>
            <p:cNvPr id="28" name="Rounded Rectangle 27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3" name="Picture 32" descr="http://t2.gstatic.com/images?q=tbn:ANd9GcR4APHC6TT9w54M2zn_pvCiBxUNcspYPoVxirLRphBoJabfSvu7zw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5" name="TextBox 32"/>
            <p:cNvSpPr txBox="1"/>
            <p:nvPr userDrawn="1"/>
          </p:nvSpPr>
          <p:spPr>
            <a:xfrm>
              <a:off x="45342599" y="28154096"/>
              <a:ext cx="8671189" cy="1055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4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4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</a:t>
              </a:r>
              <a:endParaRPr lang="en-US" sz="2400" b="1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sp>
        <p:nvSpPr>
          <p:cNvPr id="57" name="Rectangle 33"/>
          <p:cNvSpPr>
            <a:spLocks noChangeArrowheads="1"/>
          </p:cNvSpPr>
          <p:nvPr/>
        </p:nvSpPr>
        <p:spPr bwMode="auto">
          <a:xfrm>
            <a:off x="17807781" y="3505200"/>
            <a:ext cx="8278812" cy="1783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8374" tIns="39186" rIns="78374" bIns="391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8" name="Rectangle 33"/>
          <p:cNvSpPr>
            <a:spLocks noChangeArrowheads="1"/>
          </p:cNvSpPr>
          <p:nvPr/>
        </p:nvSpPr>
        <p:spPr bwMode="auto">
          <a:xfrm>
            <a:off x="26474341" y="3505200"/>
            <a:ext cx="8278812" cy="1783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8374" tIns="39186" rIns="78374" bIns="391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35140901" y="3505200"/>
            <a:ext cx="8278812" cy="1783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8374" tIns="39186" rIns="78374" bIns="391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" name="Rectangle 33"/>
          <p:cNvSpPr>
            <a:spLocks noChangeArrowheads="1"/>
          </p:cNvSpPr>
          <p:nvPr/>
        </p:nvSpPr>
        <p:spPr bwMode="auto">
          <a:xfrm>
            <a:off x="9141222" y="3505200"/>
            <a:ext cx="8278812" cy="1783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8374" tIns="39186" rIns="78374" bIns="39186" anchor="ctr"/>
          <a:lstStyle/>
          <a:p>
            <a:pPr>
              <a:defRPr/>
            </a:pP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-10402388" y="8621486"/>
            <a:ext cx="10050462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222126" y="3755571"/>
            <a:ext cx="10050462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222126" y="19854949"/>
            <a:ext cx="10050462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3761915" rtl="0" eaLnBrk="1" latinLnBrk="0" hangingPunct="1">
        <a:spcBef>
          <a:spcPct val="0"/>
        </a:spcBef>
        <a:buNone/>
        <a:defRPr sz="75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410719" indent="-1410719" algn="l" defTabSz="3761915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556" indent="-1175598" algn="l" defTabSz="3761915" rtl="0" eaLnBrk="1" latinLnBrk="0" hangingPunct="1">
        <a:spcBef>
          <a:spcPct val="20000"/>
        </a:spcBef>
        <a:buFont typeface="Arial" pitchFamily="34" charset="0"/>
        <a:buChar char="–"/>
        <a:defRPr sz="116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394" indent="-940479" algn="l" defTabSz="3761915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352" indent="-940479" algn="l" defTabSz="3761915" rtl="0" eaLnBrk="1" latinLnBrk="0" hangingPunct="1">
        <a:spcBef>
          <a:spcPct val="20000"/>
        </a:spcBef>
        <a:buFont typeface="Arial" pitchFamily="34" charset="0"/>
        <a:buChar char="–"/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308" indent="-940479" algn="l" defTabSz="3761915" rtl="0" eaLnBrk="1" latinLnBrk="0" hangingPunct="1">
        <a:spcBef>
          <a:spcPct val="20000"/>
        </a:spcBef>
        <a:buFont typeface="Arial" pitchFamily="34" charset="0"/>
        <a:buChar char="»"/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5266" indent="-940479" algn="l" defTabSz="376191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223" indent="-940479" algn="l" defTabSz="376191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181" indent="-940479" algn="l" defTabSz="376191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8137" indent="-940479" algn="l" defTabSz="376191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0958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1915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2873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3829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4787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5745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6702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7660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9141221" y="3505200"/>
            <a:ext cx="25611931" cy="1783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8374" tIns="39186" rIns="78374" bIns="391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43891200" cy="3200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8374" tIns="39186" rIns="78374" bIns="391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3203575"/>
            <a:ext cx="43891200" cy="1016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78374" tIns="39186" rIns="78374" bIns="391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19153" y="21488400"/>
            <a:ext cx="2514600" cy="28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8225" tIns="39105" rIns="78225" bIns="39105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5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2011</a:t>
            </a:r>
            <a:endParaRPr lang="en-US" sz="5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474663" y="3505200"/>
            <a:ext cx="8278812" cy="1783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8374" tIns="39186" rIns="78374" bIns="391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35140901" y="3505200"/>
            <a:ext cx="8278812" cy="1783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8374" tIns="39186" rIns="78374" bIns="391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-10402388" y="-13064"/>
            <a:ext cx="10050462" cy="21945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7" tIns="313493" rIns="156747" bIns="156747" rtlCol="0" anchor="t" anchorCtr="0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36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2400" b="1" dirty="0" smtClean="0">
              <a:latin typeface="Trebuchet MS" pitchFamily="34" charset="0"/>
            </a:endParaRP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This PowerPoint</a:t>
            </a:r>
            <a:r>
              <a:rPr lang="en-US" sz="2400" baseline="0" dirty="0" smtClean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2007 template produces</a:t>
            </a:r>
            <a:r>
              <a:rPr lang="en-US" sz="2400" baseline="0" dirty="0" smtClean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a 48”x96” professional  poster. It</a:t>
            </a:r>
            <a:r>
              <a:rPr lang="en-US" sz="2400" baseline="0" dirty="0" smtClean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will save you valuable time placing titles, subtitles,</a:t>
            </a:r>
            <a:r>
              <a:rPr lang="en-US" sz="2400" baseline="0" dirty="0" smtClean="0">
                <a:latin typeface="Trebuchet MS" pitchFamily="34" charset="0"/>
              </a:rPr>
              <a:t> text, and graphics</a:t>
            </a:r>
            <a:r>
              <a:rPr lang="en-US" sz="2400" dirty="0" smtClean="0">
                <a:latin typeface="Trebuchet MS" pitchFamily="34" charset="0"/>
              </a:rPr>
              <a:t>. </a:t>
            </a: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Use it to create your presentation. Then send</a:t>
            </a:r>
            <a:r>
              <a:rPr lang="en-US" sz="2400" baseline="0" dirty="0" smtClean="0">
                <a:latin typeface="Trebuchet MS" pitchFamily="34" charset="0"/>
              </a:rPr>
              <a:t> it </a:t>
            </a:r>
            <a:r>
              <a:rPr lang="en-US" sz="2400" dirty="0" smtClean="0">
                <a:latin typeface="Trebuchet MS" pitchFamily="34" charset="0"/>
              </a:rPr>
              <a:t>to </a:t>
            </a:r>
            <a:r>
              <a:rPr lang="en-US" sz="2400" b="1" dirty="0" smtClean="0">
                <a:latin typeface="Trebuchet MS" pitchFamily="34" charset="0"/>
              </a:rPr>
              <a:t>PosterPresentations.com</a:t>
            </a:r>
            <a:r>
              <a:rPr lang="en-US" sz="2400" dirty="0" smtClean="0">
                <a:latin typeface="Trebuchet MS" pitchFamily="34" charset="0"/>
              </a:rPr>
              <a:t> for premium quality, same day affordable printing.</a:t>
            </a:r>
            <a:br>
              <a:rPr lang="en-US" sz="2400" dirty="0" smtClean="0">
                <a:latin typeface="Trebuchet MS" pitchFamily="34" charset="0"/>
              </a:rPr>
            </a:br>
            <a:endParaRPr lang="en-US" sz="2400" dirty="0" smtClean="0">
              <a:latin typeface="Trebuchet MS" pitchFamily="34" charset="0"/>
            </a:endParaRP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We provide a series of </a:t>
            </a:r>
            <a:r>
              <a:rPr lang="en-US" sz="2400" b="1" dirty="0" smtClean="0">
                <a:latin typeface="Trebuchet MS" pitchFamily="34" charset="0"/>
              </a:rPr>
              <a:t>online tutorials</a:t>
            </a:r>
            <a:r>
              <a:rPr lang="en-US" sz="2400" dirty="0" smtClean="0">
                <a:latin typeface="Trebuchet MS" pitchFamily="34" charset="0"/>
              </a:rPr>
              <a:t> that will guide you through the poster design process and answer your poster production questions. </a:t>
            </a: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View our online</a:t>
            </a:r>
            <a:r>
              <a:rPr lang="en-US" sz="2400" baseline="0" dirty="0" smtClean="0">
                <a:latin typeface="Trebuchet MS" pitchFamily="34" charset="0"/>
              </a:rPr>
              <a:t> tutorials at:</a:t>
            </a:r>
            <a:r>
              <a:rPr lang="en-US" sz="2400" dirty="0" smtClean="0">
                <a:latin typeface="Trebuchet MS" pitchFamily="34" charset="0"/>
              </a:rPr>
              <a:t/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r>
              <a:rPr lang="en-US" sz="2400" dirty="0" smtClean="0">
                <a:latin typeface="Trebuchet MS" pitchFamily="34" charset="0"/>
              </a:rPr>
              <a:t/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latin typeface="Trebuchet MS" pitchFamily="34" charset="0"/>
              </a:rPr>
              <a:t>(copy</a:t>
            </a:r>
            <a:r>
              <a:rPr lang="en-US" sz="2400" baseline="0" dirty="0" smtClean="0">
                <a:latin typeface="Trebuchet MS" pitchFamily="34" charset="0"/>
              </a:rPr>
              <a:t> and paste the link into your web browser).</a:t>
            </a: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For assistance and to order your printed poster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call </a:t>
            </a:r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at </a:t>
            </a: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3762188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762188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2400" baseline="0" dirty="0" smtClean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Drag a placeholder onto the</a:t>
            </a:r>
            <a:r>
              <a:rPr lang="en-US" sz="2400" baseline="0" dirty="0" smtClean="0">
                <a:latin typeface="Trebuchet MS" pitchFamily="34" charset="0"/>
              </a:rPr>
              <a:t> poster area,</a:t>
            </a:r>
            <a:r>
              <a:rPr lang="en-US" sz="2400" dirty="0" smtClean="0">
                <a:latin typeface="Trebuchet MS" pitchFamily="34" charset="0"/>
              </a:rPr>
              <a:t> size it, and click it to edit.</a:t>
            </a: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defTabSz="3762188"/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Use</a:t>
            </a:r>
            <a:r>
              <a:rPr lang="en-US" sz="2400" baseline="0" dirty="0" smtClean="0">
                <a:latin typeface="Trebuchet MS" pitchFamily="34" charset="0"/>
              </a:rPr>
              <a:t> section headers to separate topics or concepts within your presentation. </a:t>
            </a: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defTabSz="3762188"/>
            <a:endParaRPr lang="en-US" sz="2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762188"/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3762188"/>
            <a:r>
              <a:rPr lang="en-US" sz="24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r>
              <a:rPr lang="en-US" sz="24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3762188"/>
            <a:r>
              <a:rPr lang="en-US" sz="24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762188"/>
            <a:endParaRPr lang="en-US" sz="2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600" b="1" dirty="0">
              <a:latin typeface="Trebuchet MS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4222126" y="0"/>
            <a:ext cx="10050462" cy="21945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7" tIns="313493" rIns="156747" bIns="156747" rtlCol="0" anchor="t" anchorCtr="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32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>
              <a:lnSpc>
                <a:spcPct val="100000"/>
              </a:lnSpc>
            </a:pPr>
            <a:endParaRPr lang="en-US" sz="2400" b="1" dirty="0" smtClean="0">
              <a:latin typeface="Trebuchet MS" pitchFamily="34" charset="0"/>
            </a:endParaRPr>
          </a:p>
          <a:p>
            <a:pPr defTabSz="4702170">
              <a:lnSpc>
                <a:spcPct val="100000"/>
              </a:lnSpc>
            </a:pPr>
            <a:r>
              <a:rPr lang="en-US" sz="2400" dirty="0" smtClean="0">
                <a:latin typeface="Trebuchet MS" pitchFamily="34" charset="0"/>
              </a:rPr>
              <a:t>This PowerPoint</a:t>
            </a:r>
            <a:r>
              <a:rPr lang="en-US" sz="24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2400" baseline="0" dirty="0" smtClean="0">
                <a:latin typeface="Trebuchet MS" pitchFamily="34" charset="0"/>
              </a:rPr>
            </a:br>
            <a:r>
              <a:rPr lang="en-US" sz="24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702170">
              <a:lnSpc>
                <a:spcPct val="100000"/>
              </a:lnSpc>
            </a:pPr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  <a:endParaRPr lang="en-US" sz="32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endParaRPr lang="en-US" sz="2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4702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4702170">
              <a:lnSpc>
                <a:spcPct val="100000"/>
              </a:lnSpc>
            </a:pPr>
            <a:r>
              <a:rPr lang="en-US" sz="2400" dirty="0" smtClean="0">
                <a:latin typeface="Trebuchet MS" pitchFamily="34" charset="0"/>
              </a:rPr>
              <a:t>Go to the </a:t>
            </a:r>
            <a:r>
              <a:rPr lang="en-US" sz="2400" baseline="0" dirty="0" smtClean="0">
                <a:latin typeface="Trebuchet MS" pitchFamily="34" charset="0"/>
              </a:rPr>
              <a:t>VIEW menu and click on ZOOM to set your preferred magnification. This template is at 50% the size of the final poster. All text and graphics will be printed at 200% their size. To see what your poster will look like when printed, set the zoom to 200% and evaluate the quality of all your graphics before you submit your poster for printing.</a:t>
            </a:r>
            <a:br>
              <a:rPr lang="en-US" sz="2400" baseline="0" dirty="0" smtClean="0">
                <a:latin typeface="Trebuchet MS" pitchFamily="34" charset="0"/>
              </a:rPr>
            </a:br>
            <a:endParaRPr lang="en-US" sz="2400" baseline="0" dirty="0" smtClean="0">
              <a:latin typeface="Trebuchet MS" pitchFamily="34" charset="0"/>
            </a:endParaRPr>
          </a:p>
          <a:p>
            <a:pPr defTabSz="4702170">
              <a:lnSpc>
                <a:spcPct val="10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4702170">
              <a:lnSpc>
                <a:spcPct val="100000"/>
              </a:lnSpc>
            </a:pPr>
            <a:r>
              <a:rPr lang="en-US" sz="2400" baseline="0" dirty="0" smtClean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2400" u="sng" baseline="0" dirty="0" smtClean="0">
                <a:latin typeface="Trebuchet MS" pitchFamily="34" charset="0"/>
              </a:rPr>
              <a:t>once</a:t>
            </a:r>
            <a:r>
              <a:rPr lang="en-US" sz="2400" baseline="0" dirty="0" smtClean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2400" u="sng" baseline="0" dirty="0" smtClean="0">
                <a:latin typeface="Trebuchet MS" pitchFamily="34" charset="0"/>
              </a:rPr>
              <a:t>once</a:t>
            </a:r>
            <a:r>
              <a:rPr lang="en-US" sz="2400" baseline="0" dirty="0" smtClean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4702170">
              <a:lnSpc>
                <a:spcPct val="100000"/>
              </a:lnSpc>
            </a:pPr>
            <a:endParaRPr lang="en-US" sz="24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702170">
              <a:lnSpc>
                <a:spcPct val="100000"/>
              </a:lnSpc>
            </a:pPr>
            <a:r>
              <a:rPr lang="en-US" sz="24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4702170">
              <a:lnSpc>
                <a:spcPct val="100000"/>
              </a:lnSpc>
            </a:pPr>
            <a:r>
              <a:rPr lang="en-US" sz="2400" dirty="0" smtClean="0">
                <a:latin typeface="Trebuchet MS" pitchFamily="34" charset="0"/>
              </a:rPr>
              <a:t>This template has four </a:t>
            </a:r>
            <a:r>
              <a:rPr lang="en-US" sz="2400" baseline="0" dirty="0" smtClean="0">
                <a:latin typeface="Trebuchet MS" pitchFamily="34" charset="0"/>
              </a:rPr>
              <a:t>different </a:t>
            </a:r>
          </a:p>
          <a:p>
            <a:pPr defTabSz="4702170">
              <a:lnSpc>
                <a:spcPct val="100000"/>
              </a:lnSpc>
            </a:pPr>
            <a:r>
              <a:rPr lang="en-US" sz="2400" baseline="0" dirty="0" smtClean="0">
                <a:latin typeface="Trebuchet MS" pitchFamily="34" charset="0"/>
              </a:rPr>
              <a:t>column layouts. </a:t>
            </a:r>
            <a:r>
              <a:rPr lang="en-US" sz="2400" u="sng" baseline="0" dirty="0" smtClean="0">
                <a:latin typeface="Trebuchet MS" pitchFamily="34" charset="0"/>
              </a:rPr>
              <a:t>Right-click</a:t>
            </a:r>
            <a:r>
              <a:rPr lang="en-US" sz="2400" baseline="0" dirty="0" smtClean="0">
                <a:latin typeface="Trebuchet MS" pitchFamily="34" charset="0"/>
              </a:rPr>
              <a:t> your</a:t>
            </a:r>
          </a:p>
          <a:p>
            <a:pPr defTabSz="4702170">
              <a:lnSpc>
                <a:spcPct val="100000"/>
              </a:lnSpc>
            </a:pPr>
            <a:r>
              <a:rPr lang="en-US" sz="2400" baseline="0" dirty="0" smtClean="0">
                <a:latin typeface="Trebuchet MS" pitchFamily="34" charset="0"/>
              </a:rPr>
              <a:t>Mouse on the background and </a:t>
            </a:r>
          </a:p>
          <a:p>
            <a:pPr defTabSz="4702170">
              <a:lnSpc>
                <a:spcPct val="100000"/>
              </a:lnSpc>
            </a:pPr>
            <a:r>
              <a:rPr lang="en-US" sz="2400" baseline="0" dirty="0" smtClean="0">
                <a:latin typeface="Trebuchet MS" pitchFamily="34" charset="0"/>
              </a:rPr>
              <a:t>click on “Layout” to see the layout </a:t>
            </a:r>
          </a:p>
          <a:p>
            <a:pPr defTabSz="4702170">
              <a:lnSpc>
                <a:spcPct val="100000"/>
              </a:lnSpc>
            </a:pPr>
            <a:r>
              <a:rPr lang="en-US" sz="2400" baseline="0" dirty="0" smtClean="0">
                <a:latin typeface="Trebuchet MS" pitchFamily="34" charset="0"/>
              </a:rPr>
              <a:t>options.  The columns in the provided </a:t>
            </a:r>
          </a:p>
          <a:p>
            <a:pPr defTabSz="4702170">
              <a:lnSpc>
                <a:spcPct val="100000"/>
              </a:lnSpc>
            </a:pPr>
            <a:r>
              <a:rPr lang="en-US" sz="2400" baseline="0" dirty="0" smtClean="0">
                <a:latin typeface="Trebuchet MS" pitchFamily="34" charset="0"/>
              </a:rPr>
              <a:t>layouts are fixed and cannot be moved but advanced users can modify any layout by going to VIEW and then SLIDE MASTER.</a:t>
            </a:r>
          </a:p>
          <a:p>
            <a:pPr marL="0" marR="0" indent="0" algn="l" defTabSz="4702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 smtClean="0">
              <a:latin typeface="Trebuchet MS" pitchFamily="34" charset="0"/>
            </a:endParaRPr>
          </a:p>
          <a:p>
            <a:pPr defTabSz="4702170">
              <a:lnSpc>
                <a:spcPct val="100000"/>
              </a:lnSpc>
            </a:pPr>
            <a:r>
              <a:rPr lang="en-US" sz="24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4702170">
              <a:lnSpc>
                <a:spcPct val="100000"/>
              </a:lnSpc>
            </a:pPr>
            <a:r>
              <a:rPr lang="en-US" sz="2400" b="1" u="sng" baseline="0" dirty="0" smtClean="0">
                <a:latin typeface="Trebuchet MS" pitchFamily="34" charset="0"/>
              </a:rPr>
              <a:t>TEXT: </a:t>
            </a:r>
            <a:r>
              <a:rPr lang="en-US" sz="24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4702170">
              <a:lnSpc>
                <a:spcPct val="100000"/>
              </a:lnSpc>
            </a:pPr>
            <a:r>
              <a:rPr lang="en-US" sz="2400" b="1" u="sng" baseline="0" dirty="0" smtClean="0">
                <a:latin typeface="Trebuchet MS" pitchFamily="34" charset="0"/>
              </a:rPr>
              <a:t>PHOTOS: </a:t>
            </a:r>
            <a:r>
              <a:rPr lang="en-US" sz="24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2400" u="sng" baseline="0" dirty="0" smtClean="0">
                <a:latin typeface="Trebuchet MS" pitchFamily="34" charset="0"/>
              </a:rPr>
              <a:t>first</a:t>
            </a:r>
            <a:r>
              <a:rPr lang="en-US" sz="24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4702170">
              <a:lnSpc>
                <a:spcPct val="100000"/>
              </a:lnSpc>
            </a:pPr>
            <a:r>
              <a:rPr lang="en-US" sz="2400" b="1" u="sng" baseline="0" dirty="0" smtClean="0">
                <a:latin typeface="Trebuchet MS" pitchFamily="34" charset="0"/>
              </a:rPr>
              <a:t>TABLES: </a:t>
            </a:r>
            <a:r>
              <a:rPr lang="en-US" sz="2400" baseline="0" dirty="0" smtClean="0">
                <a:latin typeface="Trebuchet MS" pitchFamily="34" charset="0"/>
              </a:rPr>
              <a:t>You can copy and paste a table from an external document onto this poster template. To make the text fit better in the cells of an imported table, </a:t>
            </a:r>
            <a:r>
              <a:rPr lang="en-US" sz="2400" u="sng" baseline="0" dirty="0" smtClean="0">
                <a:latin typeface="Trebuchet MS" pitchFamily="34" charset="0"/>
              </a:rPr>
              <a:t>right-click</a:t>
            </a:r>
            <a:r>
              <a:rPr lang="en-US" sz="2400" baseline="0" dirty="0" smtClean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4702170">
              <a:lnSpc>
                <a:spcPct val="100000"/>
              </a:lnSpc>
            </a:pPr>
            <a:endParaRPr lang="en-US" sz="2400" baseline="0" dirty="0" smtClean="0">
              <a:latin typeface="Trebuchet MS" pitchFamily="34" charset="0"/>
            </a:endParaRPr>
          </a:p>
          <a:p>
            <a:pPr defTabSz="3134780"/>
            <a:r>
              <a:rPr lang="en-US" sz="24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3134780"/>
            <a:r>
              <a:rPr lang="en-US" sz="2400" baseline="0" dirty="0" smtClean="0"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  <a:p>
            <a:pPr defTabSz="4702170">
              <a:lnSpc>
                <a:spcPct val="100000"/>
              </a:lnSpc>
            </a:pPr>
            <a:endParaRPr lang="en-US" sz="2400" baseline="0" dirty="0" smtClean="0">
              <a:latin typeface="Trebuchet MS" pitchFamily="34" charset="0"/>
            </a:endParaRPr>
          </a:p>
          <a:p>
            <a:pPr defTabSz="3762188">
              <a:lnSpc>
                <a:spcPct val="100000"/>
              </a:lnSpc>
            </a:pPr>
            <a:endParaRPr lang="en-US" sz="1600" baseline="0" dirty="0" smtClean="0">
              <a:latin typeface="Trebuchet MS" pitchFamily="34" charset="0"/>
            </a:endParaRPr>
          </a:p>
          <a:p>
            <a:pPr defTabSz="3762188">
              <a:lnSpc>
                <a:spcPct val="100000"/>
              </a:lnSpc>
            </a:pPr>
            <a:endParaRPr lang="en-US" sz="1600" dirty="0" smtClean="0"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endParaRPr lang="en-US" sz="1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762188">
              <a:lnSpc>
                <a:spcPct val="100000"/>
              </a:lnSpc>
            </a:pPr>
            <a:endParaRPr lang="en-US" sz="16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endParaRPr lang="en-US" sz="2400" b="1" dirty="0">
              <a:latin typeface="Trebuchet MS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-9550399" y="15668173"/>
            <a:ext cx="8240766" cy="524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74" tIns="39186" rIns="78374" bIns="39186" rtlCol="0" anchor="ctr"/>
          <a:lstStyle/>
          <a:p>
            <a:pPr algn="ctr"/>
            <a:endParaRPr lang="en-US"/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45914" y="10803304"/>
            <a:ext cx="3990850" cy="20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50764" y="9243531"/>
            <a:ext cx="590550" cy="29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6" name="TextBox 65"/>
          <p:cNvSpPr txBox="1"/>
          <p:nvPr/>
        </p:nvSpPr>
        <p:spPr>
          <a:xfrm>
            <a:off x="44559664" y="20193995"/>
            <a:ext cx="9160286" cy="1468941"/>
          </a:xfrm>
          <a:prstGeom prst="rect">
            <a:avLst/>
          </a:prstGeom>
          <a:noFill/>
        </p:spPr>
        <p:txBody>
          <a:bodyPr wrap="square" lIns="78374" tIns="39186" rIns="78374" bIns="39186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3000" dirty="0" smtClean="0">
                <a:solidFill>
                  <a:schemeClr val="bg1"/>
                </a:solidFill>
              </a:rPr>
              <a:t>© 2011 PosterPresentations.com</a:t>
            </a:r>
            <a:br>
              <a:rPr lang="en-US" sz="3000" dirty="0" smtClean="0">
                <a:solidFill>
                  <a:schemeClr val="bg1"/>
                </a:solidFill>
              </a:rPr>
            </a:br>
            <a:r>
              <a:rPr lang="en-US" sz="3000" dirty="0" smtClean="0">
                <a:solidFill>
                  <a:schemeClr val="bg1"/>
                </a:solidFill>
              </a:rPr>
              <a:t>    </a:t>
            </a:r>
            <a:r>
              <a:rPr lang="en-US" sz="2700" dirty="0" smtClean="0">
                <a:solidFill>
                  <a:schemeClr val="bg1"/>
                </a:solidFill>
              </a:rPr>
              <a:t>2117 Fourth Street ,</a:t>
            </a:r>
            <a:r>
              <a:rPr lang="en-US" sz="2700" baseline="0" dirty="0" smtClean="0">
                <a:solidFill>
                  <a:schemeClr val="bg1"/>
                </a:solidFill>
              </a:rPr>
              <a:t> Unit C</a:t>
            </a:r>
            <a:br>
              <a:rPr lang="en-US" sz="2700" baseline="0" dirty="0" smtClean="0">
                <a:solidFill>
                  <a:schemeClr val="bg1"/>
                </a:solidFill>
              </a:rPr>
            </a:br>
            <a:r>
              <a:rPr lang="en-US" sz="2700" baseline="0" dirty="0" smtClean="0">
                <a:solidFill>
                  <a:schemeClr val="bg1"/>
                </a:solidFill>
              </a:rPr>
              <a:t>    Berkeley  CA  94710</a:t>
            </a:r>
            <a:br>
              <a:rPr lang="en-US" sz="2700" baseline="0" dirty="0" smtClean="0">
                <a:solidFill>
                  <a:schemeClr val="bg1"/>
                </a:solidFill>
              </a:rPr>
            </a:br>
            <a:r>
              <a:rPr lang="en-US" sz="2700" baseline="0" dirty="0" smtClean="0">
                <a:solidFill>
                  <a:schemeClr val="bg1"/>
                </a:solidFill>
              </a:rPr>
              <a:t>    </a:t>
            </a:r>
            <a:r>
              <a:rPr lang="en-US" sz="27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3000" b="1" dirty="0">
              <a:solidFill>
                <a:srgbClr val="FFFF00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-9966958" y="20622171"/>
            <a:ext cx="9234440" cy="909776"/>
            <a:chOff x="44242388" y="28054064"/>
            <a:chExt cx="9771400" cy="1155212"/>
          </a:xfrm>
        </p:grpSpPr>
        <p:sp>
          <p:nvSpPr>
            <p:cNvPr id="68" name="Rounded Rectangle 67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69" name="Picture 68" descr="http://t2.gstatic.com/images?q=tbn:ANd9GcR4APHC6TT9w54M2zn_pvCiBxUNcspYPoVxirLRphBoJabfSvu7zw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70" name="TextBox 32"/>
            <p:cNvSpPr txBox="1"/>
            <p:nvPr userDrawn="1"/>
          </p:nvSpPr>
          <p:spPr>
            <a:xfrm>
              <a:off x="45342599" y="28154096"/>
              <a:ext cx="8671189" cy="1055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4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4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</a:t>
              </a:r>
              <a:endParaRPr lang="en-US" sz="2400" b="1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103" name="Straight Connector 102"/>
          <p:cNvCxnSpPr/>
          <p:nvPr/>
        </p:nvCxnSpPr>
        <p:spPr>
          <a:xfrm>
            <a:off x="-10402388" y="8621486"/>
            <a:ext cx="10050462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4222126" y="3755571"/>
            <a:ext cx="10050462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4222126" y="19854949"/>
            <a:ext cx="10050462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ctr" defTabSz="3761915" rtl="0" eaLnBrk="1" latinLnBrk="0" hangingPunct="1">
        <a:spcBef>
          <a:spcPct val="0"/>
        </a:spcBef>
        <a:buNone/>
        <a:defRPr sz="75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410719" indent="-1410719" algn="l" defTabSz="3761915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556" indent="-1175598" algn="l" defTabSz="3761915" rtl="0" eaLnBrk="1" latinLnBrk="0" hangingPunct="1">
        <a:spcBef>
          <a:spcPct val="20000"/>
        </a:spcBef>
        <a:buFont typeface="Arial" pitchFamily="34" charset="0"/>
        <a:buChar char="–"/>
        <a:defRPr sz="116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394" indent="-940479" algn="l" defTabSz="3761915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352" indent="-940479" algn="l" defTabSz="3761915" rtl="0" eaLnBrk="1" latinLnBrk="0" hangingPunct="1">
        <a:spcBef>
          <a:spcPct val="20000"/>
        </a:spcBef>
        <a:buFont typeface="Arial" pitchFamily="34" charset="0"/>
        <a:buChar char="–"/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308" indent="-940479" algn="l" defTabSz="3761915" rtl="0" eaLnBrk="1" latinLnBrk="0" hangingPunct="1">
        <a:spcBef>
          <a:spcPct val="20000"/>
        </a:spcBef>
        <a:buFont typeface="Arial" pitchFamily="34" charset="0"/>
        <a:buChar char="»"/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5266" indent="-940479" algn="l" defTabSz="376191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223" indent="-940479" algn="l" defTabSz="376191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181" indent="-940479" algn="l" defTabSz="376191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8137" indent="-940479" algn="l" defTabSz="376191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0958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1915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2873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3829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4787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5745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6702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7660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43891200" cy="3200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8374" tIns="39186" rIns="78374" bIns="391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3203575"/>
            <a:ext cx="43891200" cy="1016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78374" tIns="39186" rIns="78374" bIns="391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19153" y="21488400"/>
            <a:ext cx="2514600" cy="28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8225" tIns="39105" rIns="78225" bIns="39105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5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2011</a:t>
            </a:r>
            <a:endParaRPr lang="en-US" sz="5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474663" y="3505200"/>
            <a:ext cx="8278812" cy="1783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8374" tIns="39186" rIns="78374" bIns="391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17807781" y="3505200"/>
            <a:ext cx="8278812" cy="86027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8374" tIns="39186" rIns="78374" bIns="391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26474341" y="3505200"/>
            <a:ext cx="8278812" cy="86027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8374" tIns="39186" rIns="78374" bIns="391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5140901" y="3505200"/>
            <a:ext cx="8278812" cy="1783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8374" tIns="39186" rIns="78374" bIns="391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9141222" y="3505200"/>
            <a:ext cx="8278812" cy="86027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8374" tIns="39186" rIns="78374" bIns="391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17807781" y="12701751"/>
            <a:ext cx="8278812" cy="86027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8374" tIns="39186" rIns="78374" bIns="391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26474341" y="12701751"/>
            <a:ext cx="8278812" cy="86027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8374" tIns="39186" rIns="78374" bIns="391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9141222" y="12701751"/>
            <a:ext cx="8278812" cy="86027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8374" tIns="39186" rIns="78374" bIns="391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-10402388" y="-13064"/>
            <a:ext cx="10050462" cy="21945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7" tIns="313493" rIns="156747" bIns="156747" rtlCol="0" anchor="t" anchorCtr="0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36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2400" b="1" dirty="0" smtClean="0">
              <a:latin typeface="Trebuchet MS" pitchFamily="34" charset="0"/>
            </a:endParaRP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This PowerPoint</a:t>
            </a:r>
            <a:r>
              <a:rPr lang="en-US" sz="2400" baseline="0" dirty="0" smtClean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2007 template produces</a:t>
            </a:r>
            <a:r>
              <a:rPr lang="en-US" sz="2400" baseline="0" dirty="0" smtClean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a 48”x96” professional  poster. It</a:t>
            </a:r>
            <a:r>
              <a:rPr lang="en-US" sz="2400" baseline="0" dirty="0" smtClean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will save you valuable time placing titles, subtitles,</a:t>
            </a:r>
            <a:r>
              <a:rPr lang="en-US" sz="2400" baseline="0" dirty="0" smtClean="0">
                <a:latin typeface="Trebuchet MS" pitchFamily="34" charset="0"/>
              </a:rPr>
              <a:t> text, and graphics</a:t>
            </a:r>
            <a:r>
              <a:rPr lang="en-US" sz="2400" dirty="0" smtClean="0">
                <a:latin typeface="Trebuchet MS" pitchFamily="34" charset="0"/>
              </a:rPr>
              <a:t>. </a:t>
            </a: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Use it to create your presentation. Then send</a:t>
            </a:r>
            <a:r>
              <a:rPr lang="en-US" sz="2400" baseline="0" dirty="0" smtClean="0">
                <a:latin typeface="Trebuchet MS" pitchFamily="34" charset="0"/>
              </a:rPr>
              <a:t> it </a:t>
            </a:r>
            <a:r>
              <a:rPr lang="en-US" sz="2400" dirty="0" smtClean="0">
                <a:latin typeface="Trebuchet MS" pitchFamily="34" charset="0"/>
              </a:rPr>
              <a:t>to </a:t>
            </a:r>
            <a:r>
              <a:rPr lang="en-US" sz="2400" b="1" dirty="0" smtClean="0">
                <a:latin typeface="Trebuchet MS" pitchFamily="34" charset="0"/>
              </a:rPr>
              <a:t>PosterPresentations.com</a:t>
            </a:r>
            <a:r>
              <a:rPr lang="en-US" sz="2400" dirty="0" smtClean="0">
                <a:latin typeface="Trebuchet MS" pitchFamily="34" charset="0"/>
              </a:rPr>
              <a:t> for premium quality, same day affordable printing.</a:t>
            </a:r>
            <a:br>
              <a:rPr lang="en-US" sz="2400" dirty="0" smtClean="0">
                <a:latin typeface="Trebuchet MS" pitchFamily="34" charset="0"/>
              </a:rPr>
            </a:br>
            <a:endParaRPr lang="en-US" sz="2400" dirty="0" smtClean="0">
              <a:latin typeface="Trebuchet MS" pitchFamily="34" charset="0"/>
            </a:endParaRP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We provide a series of </a:t>
            </a:r>
            <a:r>
              <a:rPr lang="en-US" sz="2400" b="1" dirty="0" smtClean="0">
                <a:latin typeface="Trebuchet MS" pitchFamily="34" charset="0"/>
              </a:rPr>
              <a:t>online tutorials</a:t>
            </a:r>
            <a:r>
              <a:rPr lang="en-US" sz="2400" dirty="0" smtClean="0">
                <a:latin typeface="Trebuchet MS" pitchFamily="34" charset="0"/>
              </a:rPr>
              <a:t> that will guide you through the poster design process and answer your poster production questions. </a:t>
            </a: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View our online</a:t>
            </a:r>
            <a:r>
              <a:rPr lang="en-US" sz="2400" baseline="0" dirty="0" smtClean="0">
                <a:latin typeface="Trebuchet MS" pitchFamily="34" charset="0"/>
              </a:rPr>
              <a:t> tutorials at:</a:t>
            </a:r>
            <a:r>
              <a:rPr lang="en-US" sz="2400" dirty="0" smtClean="0">
                <a:latin typeface="Trebuchet MS" pitchFamily="34" charset="0"/>
              </a:rPr>
              <a:t/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r>
              <a:rPr lang="en-US" sz="2400" dirty="0" smtClean="0">
                <a:latin typeface="Trebuchet MS" pitchFamily="34" charset="0"/>
              </a:rPr>
              <a:t/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latin typeface="Trebuchet MS" pitchFamily="34" charset="0"/>
              </a:rPr>
              <a:t>(copy</a:t>
            </a:r>
            <a:r>
              <a:rPr lang="en-US" sz="2400" baseline="0" dirty="0" smtClean="0">
                <a:latin typeface="Trebuchet MS" pitchFamily="34" charset="0"/>
              </a:rPr>
              <a:t> and paste the link into your web browser).</a:t>
            </a: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For assistance and to order your printed poster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call </a:t>
            </a:r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at </a:t>
            </a: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3762188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762188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2400" baseline="0" dirty="0" smtClean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Drag a placeholder onto the</a:t>
            </a:r>
            <a:r>
              <a:rPr lang="en-US" sz="2400" baseline="0" dirty="0" smtClean="0">
                <a:latin typeface="Trebuchet MS" pitchFamily="34" charset="0"/>
              </a:rPr>
              <a:t> poster area,</a:t>
            </a:r>
            <a:r>
              <a:rPr lang="en-US" sz="2400" dirty="0" smtClean="0">
                <a:latin typeface="Trebuchet MS" pitchFamily="34" charset="0"/>
              </a:rPr>
              <a:t> size it, and click it to edit.</a:t>
            </a: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defTabSz="3762188"/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Use</a:t>
            </a:r>
            <a:r>
              <a:rPr lang="en-US" sz="2400" baseline="0" dirty="0" smtClean="0">
                <a:latin typeface="Trebuchet MS" pitchFamily="34" charset="0"/>
              </a:rPr>
              <a:t> section headers to separate topics or concepts within your presentation. </a:t>
            </a: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defTabSz="3762188"/>
            <a:endParaRPr lang="en-US" sz="2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762188"/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3762188"/>
            <a:r>
              <a:rPr lang="en-US" sz="24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r>
              <a:rPr lang="en-US" sz="24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3762188"/>
            <a:r>
              <a:rPr lang="en-US" sz="24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762188"/>
            <a:endParaRPr lang="en-US" sz="2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600" b="1" dirty="0">
              <a:latin typeface="Trebuchet MS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4222126" y="0"/>
            <a:ext cx="10050462" cy="21945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7" tIns="313493" rIns="156747" bIns="156747" rtlCol="0" anchor="t" anchorCtr="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32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>
              <a:lnSpc>
                <a:spcPct val="100000"/>
              </a:lnSpc>
            </a:pPr>
            <a:endParaRPr lang="en-US" sz="2400" b="1" dirty="0" smtClean="0">
              <a:latin typeface="Trebuchet MS" pitchFamily="34" charset="0"/>
            </a:endParaRPr>
          </a:p>
          <a:p>
            <a:pPr defTabSz="4702170">
              <a:lnSpc>
                <a:spcPct val="100000"/>
              </a:lnSpc>
            </a:pPr>
            <a:r>
              <a:rPr lang="en-US" sz="2400" dirty="0" smtClean="0">
                <a:latin typeface="Trebuchet MS" pitchFamily="34" charset="0"/>
              </a:rPr>
              <a:t>This PowerPoint</a:t>
            </a:r>
            <a:r>
              <a:rPr lang="en-US" sz="24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2400" baseline="0" dirty="0" smtClean="0">
                <a:latin typeface="Trebuchet MS" pitchFamily="34" charset="0"/>
              </a:rPr>
            </a:br>
            <a:r>
              <a:rPr lang="en-US" sz="24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702170">
              <a:lnSpc>
                <a:spcPct val="100000"/>
              </a:lnSpc>
            </a:pPr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  <a:endParaRPr lang="en-US" sz="32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endParaRPr lang="en-US" sz="2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4702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4702170">
              <a:lnSpc>
                <a:spcPct val="100000"/>
              </a:lnSpc>
            </a:pPr>
            <a:r>
              <a:rPr lang="en-US" sz="2400" dirty="0" smtClean="0">
                <a:latin typeface="Trebuchet MS" pitchFamily="34" charset="0"/>
              </a:rPr>
              <a:t>Go to the </a:t>
            </a:r>
            <a:r>
              <a:rPr lang="en-US" sz="2400" baseline="0" dirty="0" smtClean="0">
                <a:latin typeface="Trebuchet MS" pitchFamily="34" charset="0"/>
              </a:rPr>
              <a:t>VIEW menu and click on ZOOM to set your preferred magnification. This template is at 50% the size of the final poster. All text and graphics will be printed at 200% their size. To see what your poster will look like when printed, set the zoom to 200% and evaluate the quality of all your graphics before you submit your poster for printing.</a:t>
            </a:r>
            <a:br>
              <a:rPr lang="en-US" sz="2400" baseline="0" dirty="0" smtClean="0">
                <a:latin typeface="Trebuchet MS" pitchFamily="34" charset="0"/>
              </a:rPr>
            </a:br>
            <a:endParaRPr lang="en-US" sz="2400" baseline="0" dirty="0" smtClean="0">
              <a:latin typeface="Trebuchet MS" pitchFamily="34" charset="0"/>
            </a:endParaRPr>
          </a:p>
          <a:p>
            <a:pPr defTabSz="4702170">
              <a:lnSpc>
                <a:spcPct val="10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4702170">
              <a:lnSpc>
                <a:spcPct val="100000"/>
              </a:lnSpc>
            </a:pPr>
            <a:r>
              <a:rPr lang="en-US" sz="2400" baseline="0" dirty="0" smtClean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2400" u="sng" baseline="0" dirty="0" smtClean="0">
                <a:latin typeface="Trebuchet MS" pitchFamily="34" charset="0"/>
              </a:rPr>
              <a:t>once</a:t>
            </a:r>
            <a:r>
              <a:rPr lang="en-US" sz="2400" baseline="0" dirty="0" smtClean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2400" u="sng" baseline="0" dirty="0" smtClean="0">
                <a:latin typeface="Trebuchet MS" pitchFamily="34" charset="0"/>
              </a:rPr>
              <a:t>once</a:t>
            </a:r>
            <a:r>
              <a:rPr lang="en-US" sz="2400" baseline="0" dirty="0" smtClean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4702170">
              <a:lnSpc>
                <a:spcPct val="100000"/>
              </a:lnSpc>
            </a:pPr>
            <a:endParaRPr lang="en-US" sz="24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702170">
              <a:lnSpc>
                <a:spcPct val="100000"/>
              </a:lnSpc>
            </a:pPr>
            <a:r>
              <a:rPr lang="en-US" sz="24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4702170">
              <a:lnSpc>
                <a:spcPct val="100000"/>
              </a:lnSpc>
            </a:pPr>
            <a:r>
              <a:rPr lang="en-US" sz="2400" dirty="0" smtClean="0">
                <a:latin typeface="Trebuchet MS" pitchFamily="34" charset="0"/>
              </a:rPr>
              <a:t>This template has four </a:t>
            </a:r>
            <a:r>
              <a:rPr lang="en-US" sz="2400" baseline="0" dirty="0" smtClean="0">
                <a:latin typeface="Trebuchet MS" pitchFamily="34" charset="0"/>
              </a:rPr>
              <a:t>different </a:t>
            </a:r>
          </a:p>
          <a:p>
            <a:pPr defTabSz="4702170">
              <a:lnSpc>
                <a:spcPct val="100000"/>
              </a:lnSpc>
            </a:pPr>
            <a:r>
              <a:rPr lang="en-US" sz="2400" baseline="0" dirty="0" smtClean="0">
                <a:latin typeface="Trebuchet MS" pitchFamily="34" charset="0"/>
              </a:rPr>
              <a:t>column layouts. </a:t>
            </a:r>
            <a:r>
              <a:rPr lang="en-US" sz="2400" u="sng" baseline="0" dirty="0" smtClean="0">
                <a:latin typeface="Trebuchet MS" pitchFamily="34" charset="0"/>
              </a:rPr>
              <a:t>Right-click</a:t>
            </a:r>
            <a:r>
              <a:rPr lang="en-US" sz="2400" baseline="0" dirty="0" smtClean="0">
                <a:latin typeface="Trebuchet MS" pitchFamily="34" charset="0"/>
              </a:rPr>
              <a:t> your</a:t>
            </a:r>
          </a:p>
          <a:p>
            <a:pPr defTabSz="4702170">
              <a:lnSpc>
                <a:spcPct val="100000"/>
              </a:lnSpc>
            </a:pPr>
            <a:r>
              <a:rPr lang="en-US" sz="2400" baseline="0" dirty="0" smtClean="0">
                <a:latin typeface="Trebuchet MS" pitchFamily="34" charset="0"/>
              </a:rPr>
              <a:t>Mouse on the background and </a:t>
            </a:r>
          </a:p>
          <a:p>
            <a:pPr defTabSz="4702170">
              <a:lnSpc>
                <a:spcPct val="100000"/>
              </a:lnSpc>
            </a:pPr>
            <a:r>
              <a:rPr lang="en-US" sz="2400" baseline="0" dirty="0" smtClean="0">
                <a:latin typeface="Trebuchet MS" pitchFamily="34" charset="0"/>
              </a:rPr>
              <a:t>click on “Layout” to see the layout </a:t>
            </a:r>
          </a:p>
          <a:p>
            <a:pPr defTabSz="4702170">
              <a:lnSpc>
                <a:spcPct val="100000"/>
              </a:lnSpc>
            </a:pPr>
            <a:r>
              <a:rPr lang="en-US" sz="2400" baseline="0" dirty="0" smtClean="0">
                <a:latin typeface="Trebuchet MS" pitchFamily="34" charset="0"/>
              </a:rPr>
              <a:t>options.  The columns in the provided </a:t>
            </a:r>
          </a:p>
          <a:p>
            <a:pPr defTabSz="4702170">
              <a:lnSpc>
                <a:spcPct val="100000"/>
              </a:lnSpc>
            </a:pPr>
            <a:r>
              <a:rPr lang="en-US" sz="2400" baseline="0" dirty="0" smtClean="0">
                <a:latin typeface="Trebuchet MS" pitchFamily="34" charset="0"/>
              </a:rPr>
              <a:t>layouts are fixed and cannot be moved but advanced users can modify any layout by going to VIEW and then SLIDE MASTER.</a:t>
            </a:r>
          </a:p>
          <a:p>
            <a:pPr marL="0" marR="0" indent="0" algn="l" defTabSz="4702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 smtClean="0">
              <a:latin typeface="Trebuchet MS" pitchFamily="34" charset="0"/>
            </a:endParaRPr>
          </a:p>
          <a:p>
            <a:pPr defTabSz="4702170">
              <a:lnSpc>
                <a:spcPct val="100000"/>
              </a:lnSpc>
            </a:pPr>
            <a:r>
              <a:rPr lang="en-US" sz="24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4702170">
              <a:lnSpc>
                <a:spcPct val="100000"/>
              </a:lnSpc>
            </a:pPr>
            <a:r>
              <a:rPr lang="en-US" sz="2400" b="1" u="sng" baseline="0" dirty="0" smtClean="0">
                <a:latin typeface="Trebuchet MS" pitchFamily="34" charset="0"/>
              </a:rPr>
              <a:t>TEXT: </a:t>
            </a:r>
            <a:r>
              <a:rPr lang="en-US" sz="24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4702170">
              <a:lnSpc>
                <a:spcPct val="100000"/>
              </a:lnSpc>
            </a:pPr>
            <a:r>
              <a:rPr lang="en-US" sz="2400" b="1" u="sng" baseline="0" dirty="0" smtClean="0">
                <a:latin typeface="Trebuchet MS" pitchFamily="34" charset="0"/>
              </a:rPr>
              <a:t>PHOTOS: </a:t>
            </a:r>
            <a:r>
              <a:rPr lang="en-US" sz="24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2400" u="sng" baseline="0" dirty="0" smtClean="0">
                <a:latin typeface="Trebuchet MS" pitchFamily="34" charset="0"/>
              </a:rPr>
              <a:t>first</a:t>
            </a:r>
            <a:r>
              <a:rPr lang="en-US" sz="24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4702170">
              <a:lnSpc>
                <a:spcPct val="100000"/>
              </a:lnSpc>
            </a:pPr>
            <a:r>
              <a:rPr lang="en-US" sz="2400" b="1" u="sng" baseline="0" dirty="0" smtClean="0">
                <a:latin typeface="Trebuchet MS" pitchFamily="34" charset="0"/>
              </a:rPr>
              <a:t>TABLES: </a:t>
            </a:r>
            <a:r>
              <a:rPr lang="en-US" sz="2400" baseline="0" dirty="0" smtClean="0">
                <a:latin typeface="Trebuchet MS" pitchFamily="34" charset="0"/>
              </a:rPr>
              <a:t>You can copy and paste a table from an external document onto this poster template. To make the text fit better in the cells of an imported table, </a:t>
            </a:r>
            <a:r>
              <a:rPr lang="en-US" sz="2400" u="sng" baseline="0" dirty="0" smtClean="0">
                <a:latin typeface="Trebuchet MS" pitchFamily="34" charset="0"/>
              </a:rPr>
              <a:t>right-click</a:t>
            </a:r>
            <a:r>
              <a:rPr lang="en-US" sz="2400" baseline="0" dirty="0" smtClean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4702170">
              <a:lnSpc>
                <a:spcPct val="100000"/>
              </a:lnSpc>
            </a:pPr>
            <a:endParaRPr lang="en-US" sz="2400" baseline="0" dirty="0" smtClean="0">
              <a:latin typeface="Trebuchet MS" pitchFamily="34" charset="0"/>
            </a:endParaRPr>
          </a:p>
          <a:p>
            <a:pPr defTabSz="3134780"/>
            <a:r>
              <a:rPr lang="en-US" sz="24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3134780"/>
            <a:r>
              <a:rPr lang="en-US" sz="2400" baseline="0" dirty="0" smtClean="0"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  <a:p>
            <a:pPr defTabSz="4702170">
              <a:lnSpc>
                <a:spcPct val="100000"/>
              </a:lnSpc>
            </a:pPr>
            <a:endParaRPr lang="en-US" sz="2400" baseline="0" dirty="0" smtClean="0">
              <a:latin typeface="Trebuchet MS" pitchFamily="34" charset="0"/>
            </a:endParaRPr>
          </a:p>
          <a:p>
            <a:pPr defTabSz="3762188">
              <a:lnSpc>
                <a:spcPct val="100000"/>
              </a:lnSpc>
            </a:pPr>
            <a:endParaRPr lang="en-US" sz="1600" baseline="0" dirty="0" smtClean="0">
              <a:latin typeface="Trebuchet MS" pitchFamily="34" charset="0"/>
            </a:endParaRPr>
          </a:p>
          <a:p>
            <a:pPr defTabSz="3762188">
              <a:lnSpc>
                <a:spcPct val="100000"/>
              </a:lnSpc>
            </a:pPr>
            <a:endParaRPr lang="en-US" sz="1600" dirty="0" smtClean="0"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endParaRPr lang="en-US" sz="1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762188">
              <a:lnSpc>
                <a:spcPct val="100000"/>
              </a:lnSpc>
            </a:pPr>
            <a:endParaRPr lang="en-US" sz="16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endParaRPr lang="en-US" sz="2400" b="1" dirty="0">
              <a:latin typeface="Trebuchet MS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-9550399" y="15668173"/>
            <a:ext cx="8240766" cy="524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74" tIns="39186" rIns="78374" bIns="39186" rtlCol="0" anchor="ctr"/>
          <a:lstStyle/>
          <a:p>
            <a:pPr algn="ctr"/>
            <a:endParaRPr lang="en-US"/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45914" y="10803304"/>
            <a:ext cx="3990850" cy="20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50764" y="9243531"/>
            <a:ext cx="590550" cy="29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44559664" y="20193995"/>
            <a:ext cx="9160286" cy="1468941"/>
          </a:xfrm>
          <a:prstGeom prst="rect">
            <a:avLst/>
          </a:prstGeom>
          <a:noFill/>
        </p:spPr>
        <p:txBody>
          <a:bodyPr wrap="square" lIns="78374" tIns="39186" rIns="78374" bIns="39186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3000" dirty="0" smtClean="0">
                <a:solidFill>
                  <a:schemeClr val="bg1"/>
                </a:solidFill>
              </a:rPr>
              <a:t>© 2011 PosterPresentations.com</a:t>
            </a:r>
            <a:br>
              <a:rPr lang="en-US" sz="3000" dirty="0" smtClean="0">
                <a:solidFill>
                  <a:schemeClr val="bg1"/>
                </a:solidFill>
              </a:rPr>
            </a:br>
            <a:r>
              <a:rPr lang="en-US" sz="3000" dirty="0" smtClean="0">
                <a:solidFill>
                  <a:schemeClr val="bg1"/>
                </a:solidFill>
              </a:rPr>
              <a:t>    </a:t>
            </a:r>
            <a:r>
              <a:rPr lang="en-US" sz="2700" dirty="0" smtClean="0">
                <a:solidFill>
                  <a:schemeClr val="bg1"/>
                </a:solidFill>
              </a:rPr>
              <a:t>2117 Fourth Street ,</a:t>
            </a:r>
            <a:r>
              <a:rPr lang="en-US" sz="2700" baseline="0" dirty="0" smtClean="0">
                <a:solidFill>
                  <a:schemeClr val="bg1"/>
                </a:solidFill>
              </a:rPr>
              <a:t> Unit C</a:t>
            </a:r>
            <a:br>
              <a:rPr lang="en-US" sz="2700" baseline="0" dirty="0" smtClean="0">
                <a:solidFill>
                  <a:schemeClr val="bg1"/>
                </a:solidFill>
              </a:rPr>
            </a:br>
            <a:r>
              <a:rPr lang="en-US" sz="2700" baseline="0" dirty="0" smtClean="0">
                <a:solidFill>
                  <a:schemeClr val="bg1"/>
                </a:solidFill>
              </a:rPr>
              <a:t>    Berkeley  CA  94710</a:t>
            </a:r>
            <a:br>
              <a:rPr lang="en-US" sz="2700" baseline="0" dirty="0" smtClean="0">
                <a:solidFill>
                  <a:schemeClr val="bg1"/>
                </a:solidFill>
              </a:rPr>
            </a:br>
            <a:r>
              <a:rPr lang="en-US" sz="2700" baseline="0" dirty="0" smtClean="0">
                <a:solidFill>
                  <a:schemeClr val="bg1"/>
                </a:solidFill>
              </a:rPr>
              <a:t>    </a:t>
            </a:r>
            <a:r>
              <a:rPr lang="en-US" sz="27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3000" b="1" dirty="0">
              <a:solidFill>
                <a:srgbClr val="FFFF00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-9966958" y="20622171"/>
            <a:ext cx="9234440" cy="909776"/>
            <a:chOff x="44242388" y="28054064"/>
            <a:chExt cx="9771400" cy="1155212"/>
          </a:xfrm>
        </p:grpSpPr>
        <p:sp>
          <p:nvSpPr>
            <p:cNvPr id="106" name="Rounded Rectangle 105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07" name="Picture 106" descr="http://t2.gstatic.com/images?q=tbn:ANd9GcR4APHC6TT9w54M2zn_pvCiBxUNcspYPoVxirLRphBoJabfSvu7zw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108" name="TextBox 32"/>
            <p:cNvSpPr txBox="1"/>
            <p:nvPr userDrawn="1"/>
          </p:nvSpPr>
          <p:spPr>
            <a:xfrm>
              <a:off x="45342599" y="28154096"/>
              <a:ext cx="8671189" cy="1055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4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4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</a:t>
              </a:r>
              <a:endParaRPr lang="en-US" sz="2400" b="1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-10402388" y="8621486"/>
            <a:ext cx="10050462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4222126" y="3755571"/>
            <a:ext cx="10050462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44222126" y="19854949"/>
            <a:ext cx="10050462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3761915" rtl="0" eaLnBrk="1" latinLnBrk="0" hangingPunct="1">
        <a:spcBef>
          <a:spcPct val="0"/>
        </a:spcBef>
        <a:buNone/>
        <a:defRPr sz="75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410719" indent="-1410719" algn="l" defTabSz="3761915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556" indent="-1175598" algn="l" defTabSz="3761915" rtl="0" eaLnBrk="1" latinLnBrk="0" hangingPunct="1">
        <a:spcBef>
          <a:spcPct val="20000"/>
        </a:spcBef>
        <a:buFont typeface="Arial" pitchFamily="34" charset="0"/>
        <a:buChar char="–"/>
        <a:defRPr sz="116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394" indent="-940479" algn="l" defTabSz="3761915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352" indent="-940479" algn="l" defTabSz="3761915" rtl="0" eaLnBrk="1" latinLnBrk="0" hangingPunct="1">
        <a:spcBef>
          <a:spcPct val="20000"/>
        </a:spcBef>
        <a:buFont typeface="Arial" pitchFamily="34" charset="0"/>
        <a:buChar char="–"/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308" indent="-940479" algn="l" defTabSz="3761915" rtl="0" eaLnBrk="1" latinLnBrk="0" hangingPunct="1">
        <a:spcBef>
          <a:spcPct val="20000"/>
        </a:spcBef>
        <a:buFont typeface="Arial" pitchFamily="34" charset="0"/>
        <a:buChar char="»"/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5266" indent="-940479" algn="l" defTabSz="376191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223" indent="-940479" algn="l" defTabSz="376191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181" indent="-940479" algn="l" defTabSz="376191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8137" indent="-940479" algn="l" defTabSz="376191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0958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1915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2873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3829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4787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5745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6702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7660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43891200" cy="3200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8374" tIns="39186" rIns="78374" bIns="391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74663" y="3505200"/>
            <a:ext cx="42945050" cy="1783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8374" tIns="39186" rIns="78374" bIns="391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3203575"/>
            <a:ext cx="43891200" cy="1016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78374" tIns="39186" rIns="78374" bIns="391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19153" y="21488400"/>
            <a:ext cx="2514600" cy="28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8225" tIns="39105" rIns="78225" bIns="39105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5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2011</a:t>
            </a:r>
            <a:endParaRPr lang="en-US" sz="5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15" name="Rectangle 35"/>
          <p:cNvSpPr>
            <a:spLocks noChangeArrowheads="1"/>
          </p:cNvSpPr>
          <p:nvPr/>
        </p:nvSpPr>
        <p:spPr bwMode="auto">
          <a:xfrm>
            <a:off x="474663" y="3505200"/>
            <a:ext cx="8229600" cy="17830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8374" tIns="39186" rIns="78374" bIns="391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-10402388" y="-13064"/>
            <a:ext cx="10050462" cy="21945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7" tIns="313493" rIns="156747" bIns="156747" rtlCol="0" anchor="t" anchorCtr="0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36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2400" b="1" dirty="0" smtClean="0">
              <a:latin typeface="Trebuchet MS" pitchFamily="34" charset="0"/>
            </a:endParaRP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This PowerPoint</a:t>
            </a:r>
            <a:r>
              <a:rPr lang="en-US" sz="2400" baseline="0" dirty="0" smtClean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2007 template produces</a:t>
            </a:r>
            <a:r>
              <a:rPr lang="en-US" sz="2400" baseline="0" dirty="0" smtClean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a 48”x96” professional  poster. It</a:t>
            </a:r>
            <a:r>
              <a:rPr lang="en-US" sz="2400" baseline="0" dirty="0" smtClean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will save you valuable time placing titles, subtitles,</a:t>
            </a:r>
            <a:r>
              <a:rPr lang="en-US" sz="2400" baseline="0" dirty="0" smtClean="0">
                <a:latin typeface="Trebuchet MS" pitchFamily="34" charset="0"/>
              </a:rPr>
              <a:t> text, and graphics</a:t>
            </a:r>
            <a:r>
              <a:rPr lang="en-US" sz="2400" dirty="0" smtClean="0">
                <a:latin typeface="Trebuchet MS" pitchFamily="34" charset="0"/>
              </a:rPr>
              <a:t>. </a:t>
            </a: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Use it to create your presentation. Then send</a:t>
            </a:r>
            <a:r>
              <a:rPr lang="en-US" sz="2400" baseline="0" dirty="0" smtClean="0">
                <a:latin typeface="Trebuchet MS" pitchFamily="34" charset="0"/>
              </a:rPr>
              <a:t> it </a:t>
            </a:r>
            <a:r>
              <a:rPr lang="en-US" sz="2400" dirty="0" smtClean="0">
                <a:latin typeface="Trebuchet MS" pitchFamily="34" charset="0"/>
              </a:rPr>
              <a:t>to </a:t>
            </a:r>
            <a:r>
              <a:rPr lang="en-US" sz="2400" b="1" dirty="0" smtClean="0">
                <a:latin typeface="Trebuchet MS" pitchFamily="34" charset="0"/>
              </a:rPr>
              <a:t>PosterPresentations.com</a:t>
            </a:r>
            <a:r>
              <a:rPr lang="en-US" sz="2400" dirty="0" smtClean="0">
                <a:latin typeface="Trebuchet MS" pitchFamily="34" charset="0"/>
              </a:rPr>
              <a:t> for premium quality, same day affordable printing.</a:t>
            </a:r>
            <a:br>
              <a:rPr lang="en-US" sz="2400" dirty="0" smtClean="0">
                <a:latin typeface="Trebuchet MS" pitchFamily="34" charset="0"/>
              </a:rPr>
            </a:br>
            <a:endParaRPr lang="en-US" sz="2400" dirty="0" smtClean="0">
              <a:latin typeface="Trebuchet MS" pitchFamily="34" charset="0"/>
            </a:endParaRP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We provide a series of </a:t>
            </a:r>
            <a:r>
              <a:rPr lang="en-US" sz="2400" b="1" dirty="0" smtClean="0">
                <a:latin typeface="Trebuchet MS" pitchFamily="34" charset="0"/>
              </a:rPr>
              <a:t>online tutorials</a:t>
            </a:r>
            <a:r>
              <a:rPr lang="en-US" sz="2400" dirty="0" smtClean="0">
                <a:latin typeface="Trebuchet MS" pitchFamily="34" charset="0"/>
              </a:rPr>
              <a:t> that will guide you through the poster design process and answer your poster production questions. </a:t>
            </a: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View our online</a:t>
            </a:r>
            <a:r>
              <a:rPr lang="en-US" sz="2400" baseline="0" dirty="0" smtClean="0">
                <a:latin typeface="Trebuchet MS" pitchFamily="34" charset="0"/>
              </a:rPr>
              <a:t> tutorials at:</a:t>
            </a:r>
            <a:r>
              <a:rPr lang="en-US" sz="2400" dirty="0" smtClean="0">
                <a:latin typeface="Trebuchet MS" pitchFamily="34" charset="0"/>
              </a:rPr>
              <a:t/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r>
              <a:rPr lang="en-US" sz="2400" dirty="0" smtClean="0">
                <a:latin typeface="Trebuchet MS" pitchFamily="34" charset="0"/>
              </a:rPr>
              <a:t/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latin typeface="Trebuchet MS" pitchFamily="34" charset="0"/>
              </a:rPr>
              <a:t>(copy</a:t>
            </a:r>
            <a:r>
              <a:rPr lang="en-US" sz="2400" baseline="0" dirty="0" smtClean="0">
                <a:latin typeface="Trebuchet MS" pitchFamily="34" charset="0"/>
              </a:rPr>
              <a:t> and paste the link into your web browser).</a:t>
            </a: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For assistance and to order your printed poster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call </a:t>
            </a:r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at </a:t>
            </a: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3762188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762188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2400" baseline="0" dirty="0" smtClean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Drag a placeholder onto the</a:t>
            </a:r>
            <a:r>
              <a:rPr lang="en-US" sz="2400" baseline="0" dirty="0" smtClean="0">
                <a:latin typeface="Trebuchet MS" pitchFamily="34" charset="0"/>
              </a:rPr>
              <a:t> poster area,</a:t>
            </a:r>
            <a:r>
              <a:rPr lang="en-US" sz="2400" dirty="0" smtClean="0">
                <a:latin typeface="Trebuchet MS" pitchFamily="34" charset="0"/>
              </a:rPr>
              <a:t> size it, and click it to edit.</a:t>
            </a: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defTabSz="3762188"/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2188"/>
            <a:r>
              <a:rPr lang="en-US" sz="2400" dirty="0" smtClean="0">
                <a:latin typeface="Trebuchet MS" pitchFamily="34" charset="0"/>
              </a:rPr>
              <a:t>Use</a:t>
            </a:r>
            <a:r>
              <a:rPr lang="en-US" sz="2400" baseline="0" dirty="0" smtClean="0">
                <a:latin typeface="Trebuchet MS" pitchFamily="34" charset="0"/>
              </a:rPr>
              <a:t> section headers to separate topics or concepts within your presentation. </a:t>
            </a: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defTabSz="3762188"/>
            <a:endParaRPr lang="en-US" sz="2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762188"/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3762188"/>
            <a:r>
              <a:rPr lang="en-US" sz="24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r>
              <a:rPr lang="en-US" sz="24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3762188"/>
            <a:r>
              <a:rPr lang="en-US" sz="24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defTabSz="3762188"/>
            <a:endParaRPr lang="en-US" sz="2400" baseline="0" dirty="0" smtClean="0">
              <a:latin typeface="Trebuchet MS" pitchFamily="34" charset="0"/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762188"/>
            <a:endParaRPr lang="en-US" sz="2400" dirty="0" smtClean="0">
              <a:latin typeface="Trebuchet MS" pitchFamily="34" charset="0"/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762188"/>
            <a:endParaRPr lang="en-US" sz="2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600" b="1" dirty="0">
              <a:latin typeface="Trebuchet MS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4222126" y="0"/>
            <a:ext cx="10050462" cy="21945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7" tIns="313493" rIns="156747" bIns="156747" rtlCol="0" anchor="t" anchorCtr="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32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>
              <a:lnSpc>
                <a:spcPct val="100000"/>
              </a:lnSpc>
            </a:pPr>
            <a:endParaRPr lang="en-US" sz="2400" b="1" dirty="0" smtClean="0">
              <a:latin typeface="Trebuchet MS" pitchFamily="34" charset="0"/>
            </a:endParaRPr>
          </a:p>
          <a:p>
            <a:pPr defTabSz="4702170">
              <a:lnSpc>
                <a:spcPct val="100000"/>
              </a:lnSpc>
            </a:pPr>
            <a:r>
              <a:rPr lang="en-US" sz="2400" dirty="0" smtClean="0">
                <a:latin typeface="Trebuchet MS" pitchFamily="34" charset="0"/>
              </a:rPr>
              <a:t>This PowerPoint</a:t>
            </a:r>
            <a:r>
              <a:rPr lang="en-US" sz="24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2400" baseline="0" dirty="0" smtClean="0">
                <a:latin typeface="Trebuchet MS" pitchFamily="34" charset="0"/>
              </a:rPr>
            </a:br>
            <a:r>
              <a:rPr lang="en-US" sz="24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702170">
              <a:lnSpc>
                <a:spcPct val="100000"/>
              </a:lnSpc>
            </a:pPr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  <a:endParaRPr lang="en-US" sz="32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endParaRPr lang="en-US" sz="2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4702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4702170">
              <a:lnSpc>
                <a:spcPct val="100000"/>
              </a:lnSpc>
            </a:pPr>
            <a:r>
              <a:rPr lang="en-US" sz="2400" dirty="0" smtClean="0">
                <a:latin typeface="Trebuchet MS" pitchFamily="34" charset="0"/>
              </a:rPr>
              <a:t>Go to the </a:t>
            </a:r>
            <a:r>
              <a:rPr lang="en-US" sz="2400" baseline="0" dirty="0" smtClean="0">
                <a:latin typeface="Trebuchet MS" pitchFamily="34" charset="0"/>
              </a:rPr>
              <a:t>VIEW menu and click on ZOOM to set your preferred magnification. This template is at 50% the size of the final poster. All text and graphics will be printed at 200% their size. To see what your poster will look like when printed, set the zoom to 200% and evaluate the quality of all your graphics before you submit your poster for printing.</a:t>
            </a:r>
            <a:br>
              <a:rPr lang="en-US" sz="2400" baseline="0" dirty="0" smtClean="0">
                <a:latin typeface="Trebuchet MS" pitchFamily="34" charset="0"/>
              </a:rPr>
            </a:br>
            <a:endParaRPr lang="en-US" sz="2400" baseline="0" dirty="0" smtClean="0">
              <a:latin typeface="Trebuchet MS" pitchFamily="34" charset="0"/>
            </a:endParaRPr>
          </a:p>
          <a:p>
            <a:pPr defTabSz="4702170">
              <a:lnSpc>
                <a:spcPct val="10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4702170">
              <a:lnSpc>
                <a:spcPct val="100000"/>
              </a:lnSpc>
            </a:pPr>
            <a:r>
              <a:rPr lang="en-US" sz="2400" baseline="0" dirty="0" smtClean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2400" u="sng" baseline="0" dirty="0" smtClean="0">
                <a:latin typeface="Trebuchet MS" pitchFamily="34" charset="0"/>
              </a:rPr>
              <a:t>once</a:t>
            </a:r>
            <a:r>
              <a:rPr lang="en-US" sz="2400" baseline="0" dirty="0" smtClean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2400" u="sng" baseline="0" dirty="0" smtClean="0">
                <a:latin typeface="Trebuchet MS" pitchFamily="34" charset="0"/>
              </a:rPr>
              <a:t>once</a:t>
            </a:r>
            <a:r>
              <a:rPr lang="en-US" sz="2400" baseline="0" dirty="0" smtClean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4702170">
              <a:lnSpc>
                <a:spcPct val="100000"/>
              </a:lnSpc>
            </a:pPr>
            <a:endParaRPr lang="en-US" sz="24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702170">
              <a:lnSpc>
                <a:spcPct val="100000"/>
              </a:lnSpc>
            </a:pPr>
            <a:r>
              <a:rPr lang="en-US" sz="24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4702170">
              <a:lnSpc>
                <a:spcPct val="100000"/>
              </a:lnSpc>
            </a:pPr>
            <a:r>
              <a:rPr lang="en-US" sz="2400" dirty="0" smtClean="0">
                <a:latin typeface="Trebuchet MS" pitchFamily="34" charset="0"/>
              </a:rPr>
              <a:t>This template has four </a:t>
            </a:r>
            <a:r>
              <a:rPr lang="en-US" sz="2400" baseline="0" dirty="0" smtClean="0">
                <a:latin typeface="Trebuchet MS" pitchFamily="34" charset="0"/>
              </a:rPr>
              <a:t>different </a:t>
            </a:r>
          </a:p>
          <a:p>
            <a:pPr defTabSz="4702170">
              <a:lnSpc>
                <a:spcPct val="100000"/>
              </a:lnSpc>
            </a:pPr>
            <a:r>
              <a:rPr lang="en-US" sz="2400" baseline="0" dirty="0" smtClean="0">
                <a:latin typeface="Trebuchet MS" pitchFamily="34" charset="0"/>
              </a:rPr>
              <a:t>column layouts. </a:t>
            </a:r>
            <a:r>
              <a:rPr lang="en-US" sz="2400" u="sng" baseline="0" dirty="0" smtClean="0">
                <a:latin typeface="Trebuchet MS" pitchFamily="34" charset="0"/>
              </a:rPr>
              <a:t>Right-click</a:t>
            </a:r>
            <a:r>
              <a:rPr lang="en-US" sz="2400" baseline="0" dirty="0" smtClean="0">
                <a:latin typeface="Trebuchet MS" pitchFamily="34" charset="0"/>
              </a:rPr>
              <a:t> your</a:t>
            </a:r>
          </a:p>
          <a:p>
            <a:pPr defTabSz="4702170">
              <a:lnSpc>
                <a:spcPct val="100000"/>
              </a:lnSpc>
            </a:pPr>
            <a:r>
              <a:rPr lang="en-US" sz="2400" baseline="0" dirty="0" smtClean="0">
                <a:latin typeface="Trebuchet MS" pitchFamily="34" charset="0"/>
              </a:rPr>
              <a:t>Mouse on the background and </a:t>
            </a:r>
          </a:p>
          <a:p>
            <a:pPr defTabSz="4702170">
              <a:lnSpc>
                <a:spcPct val="100000"/>
              </a:lnSpc>
            </a:pPr>
            <a:r>
              <a:rPr lang="en-US" sz="2400" baseline="0" dirty="0" smtClean="0">
                <a:latin typeface="Trebuchet MS" pitchFamily="34" charset="0"/>
              </a:rPr>
              <a:t>click on “Layout” to see the layout </a:t>
            </a:r>
          </a:p>
          <a:p>
            <a:pPr defTabSz="4702170">
              <a:lnSpc>
                <a:spcPct val="100000"/>
              </a:lnSpc>
            </a:pPr>
            <a:r>
              <a:rPr lang="en-US" sz="2400" baseline="0" dirty="0" smtClean="0">
                <a:latin typeface="Trebuchet MS" pitchFamily="34" charset="0"/>
              </a:rPr>
              <a:t>options.  The columns in the provided </a:t>
            </a:r>
          </a:p>
          <a:p>
            <a:pPr defTabSz="4702170">
              <a:lnSpc>
                <a:spcPct val="100000"/>
              </a:lnSpc>
            </a:pPr>
            <a:r>
              <a:rPr lang="en-US" sz="2400" baseline="0" dirty="0" smtClean="0">
                <a:latin typeface="Trebuchet MS" pitchFamily="34" charset="0"/>
              </a:rPr>
              <a:t>layouts are fixed and cannot be moved but advanced users can modify any layout by going to VIEW and then SLIDE MASTER.</a:t>
            </a:r>
          </a:p>
          <a:p>
            <a:pPr marL="0" marR="0" indent="0" algn="l" defTabSz="4702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 smtClean="0">
              <a:latin typeface="Trebuchet MS" pitchFamily="34" charset="0"/>
            </a:endParaRPr>
          </a:p>
          <a:p>
            <a:pPr defTabSz="4702170">
              <a:lnSpc>
                <a:spcPct val="100000"/>
              </a:lnSpc>
            </a:pPr>
            <a:r>
              <a:rPr lang="en-US" sz="24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4702170">
              <a:lnSpc>
                <a:spcPct val="100000"/>
              </a:lnSpc>
            </a:pPr>
            <a:r>
              <a:rPr lang="en-US" sz="2400" b="1" u="sng" baseline="0" dirty="0" smtClean="0">
                <a:latin typeface="Trebuchet MS" pitchFamily="34" charset="0"/>
              </a:rPr>
              <a:t>TEXT: </a:t>
            </a:r>
            <a:r>
              <a:rPr lang="en-US" sz="24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4702170">
              <a:lnSpc>
                <a:spcPct val="100000"/>
              </a:lnSpc>
            </a:pPr>
            <a:r>
              <a:rPr lang="en-US" sz="2400" b="1" u="sng" baseline="0" dirty="0" smtClean="0">
                <a:latin typeface="Trebuchet MS" pitchFamily="34" charset="0"/>
              </a:rPr>
              <a:t>PHOTOS: </a:t>
            </a:r>
            <a:r>
              <a:rPr lang="en-US" sz="24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2400" u="sng" baseline="0" dirty="0" smtClean="0">
                <a:latin typeface="Trebuchet MS" pitchFamily="34" charset="0"/>
              </a:rPr>
              <a:t>first</a:t>
            </a:r>
            <a:r>
              <a:rPr lang="en-US" sz="24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4702170">
              <a:lnSpc>
                <a:spcPct val="100000"/>
              </a:lnSpc>
            </a:pPr>
            <a:r>
              <a:rPr lang="en-US" sz="2400" b="1" u="sng" baseline="0" dirty="0" smtClean="0">
                <a:latin typeface="Trebuchet MS" pitchFamily="34" charset="0"/>
              </a:rPr>
              <a:t>TABLES: </a:t>
            </a:r>
            <a:r>
              <a:rPr lang="en-US" sz="2400" baseline="0" dirty="0" smtClean="0">
                <a:latin typeface="Trebuchet MS" pitchFamily="34" charset="0"/>
              </a:rPr>
              <a:t>You can copy and paste a table from an external document onto this poster template. To make the text fit better in the cells of an imported table, </a:t>
            </a:r>
            <a:r>
              <a:rPr lang="en-US" sz="2400" u="sng" baseline="0" dirty="0" smtClean="0">
                <a:latin typeface="Trebuchet MS" pitchFamily="34" charset="0"/>
              </a:rPr>
              <a:t>right-click</a:t>
            </a:r>
            <a:r>
              <a:rPr lang="en-US" sz="2400" baseline="0" dirty="0" smtClean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4702170">
              <a:lnSpc>
                <a:spcPct val="100000"/>
              </a:lnSpc>
            </a:pPr>
            <a:endParaRPr lang="en-US" sz="2400" baseline="0" dirty="0" smtClean="0">
              <a:latin typeface="Trebuchet MS" pitchFamily="34" charset="0"/>
            </a:endParaRPr>
          </a:p>
          <a:p>
            <a:pPr defTabSz="3134780"/>
            <a:r>
              <a:rPr lang="en-US" sz="24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3134780"/>
            <a:r>
              <a:rPr lang="en-US" sz="2400" baseline="0" dirty="0" smtClean="0"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  <a:p>
            <a:pPr defTabSz="4702170">
              <a:lnSpc>
                <a:spcPct val="100000"/>
              </a:lnSpc>
            </a:pPr>
            <a:endParaRPr lang="en-US" sz="2400" baseline="0" dirty="0" smtClean="0">
              <a:latin typeface="Trebuchet MS" pitchFamily="34" charset="0"/>
            </a:endParaRPr>
          </a:p>
          <a:p>
            <a:pPr defTabSz="3762188">
              <a:lnSpc>
                <a:spcPct val="100000"/>
              </a:lnSpc>
            </a:pPr>
            <a:endParaRPr lang="en-US" sz="1600" baseline="0" dirty="0" smtClean="0">
              <a:latin typeface="Trebuchet MS" pitchFamily="34" charset="0"/>
            </a:endParaRPr>
          </a:p>
          <a:p>
            <a:pPr defTabSz="3762188">
              <a:lnSpc>
                <a:spcPct val="100000"/>
              </a:lnSpc>
            </a:pPr>
            <a:endParaRPr lang="en-US" sz="1600" dirty="0" smtClean="0"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endParaRPr lang="en-US" sz="1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762188">
              <a:lnSpc>
                <a:spcPct val="100000"/>
              </a:lnSpc>
            </a:pPr>
            <a:endParaRPr lang="en-US" sz="16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endParaRPr lang="en-US" sz="2400" b="1" dirty="0">
              <a:latin typeface="Trebuchet MS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-9550399" y="15668173"/>
            <a:ext cx="8240766" cy="524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74" tIns="39186" rIns="78374" bIns="39186" rtlCol="0" anchor="ctr"/>
          <a:lstStyle/>
          <a:p>
            <a:pPr algn="ctr"/>
            <a:endParaRPr lang="en-US"/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45914" y="10803304"/>
            <a:ext cx="3990850" cy="20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50764" y="9243531"/>
            <a:ext cx="590550" cy="29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4559664" y="20193995"/>
            <a:ext cx="9160286" cy="1468941"/>
          </a:xfrm>
          <a:prstGeom prst="rect">
            <a:avLst/>
          </a:prstGeom>
          <a:noFill/>
        </p:spPr>
        <p:txBody>
          <a:bodyPr wrap="square" lIns="78374" tIns="39186" rIns="78374" bIns="39186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3000" dirty="0" smtClean="0">
                <a:solidFill>
                  <a:schemeClr val="bg1"/>
                </a:solidFill>
              </a:rPr>
              <a:t>© 2011 PosterPresentations.com</a:t>
            </a:r>
            <a:br>
              <a:rPr lang="en-US" sz="3000" dirty="0" smtClean="0">
                <a:solidFill>
                  <a:schemeClr val="bg1"/>
                </a:solidFill>
              </a:rPr>
            </a:br>
            <a:r>
              <a:rPr lang="en-US" sz="3000" dirty="0" smtClean="0">
                <a:solidFill>
                  <a:schemeClr val="bg1"/>
                </a:solidFill>
              </a:rPr>
              <a:t>    </a:t>
            </a:r>
            <a:r>
              <a:rPr lang="en-US" sz="2700" dirty="0" smtClean="0">
                <a:solidFill>
                  <a:schemeClr val="bg1"/>
                </a:solidFill>
              </a:rPr>
              <a:t>2117 Fourth Street ,</a:t>
            </a:r>
            <a:r>
              <a:rPr lang="en-US" sz="2700" baseline="0" dirty="0" smtClean="0">
                <a:solidFill>
                  <a:schemeClr val="bg1"/>
                </a:solidFill>
              </a:rPr>
              <a:t> Unit C</a:t>
            </a:r>
            <a:br>
              <a:rPr lang="en-US" sz="2700" baseline="0" dirty="0" smtClean="0">
                <a:solidFill>
                  <a:schemeClr val="bg1"/>
                </a:solidFill>
              </a:rPr>
            </a:br>
            <a:r>
              <a:rPr lang="en-US" sz="2700" baseline="0" dirty="0" smtClean="0">
                <a:solidFill>
                  <a:schemeClr val="bg1"/>
                </a:solidFill>
              </a:rPr>
              <a:t>    Berkeley  CA  94710</a:t>
            </a:r>
            <a:br>
              <a:rPr lang="en-US" sz="2700" baseline="0" dirty="0" smtClean="0">
                <a:solidFill>
                  <a:schemeClr val="bg1"/>
                </a:solidFill>
              </a:rPr>
            </a:br>
            <a:r>
              <a:rPr lang="en-US" sz="2700" baseline="0" dirty="0" smtClean="0">
                <a:solidFill>
                  <a:schemeClr val="bg1"/>
                </a:solidFill>
              </a:rPr>
              <a:t>    </a:t>
            </a:r>
            <a:r>
              <a:rPr lang="en-US" sz="27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3000" b="1" dirty="0">
              <a:solidFill>
                <a:srgbClr val="FFFF00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-9966958" y="20622171"/>
            <a:ext cx="9234440" cy="909776"/>
            <a:chOff x="44242388" y="28054064"/>
            <a:chExt cx="9771400" cy="1155212"/>
          </a:xfrm>
        </p:grpSpPr>
        <p:sp>
          <p:nvSpPr>
            <p:cNvPr id="70" name="Rounded Rectangle 69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71" name="Picture 70" descr="http://t2.gstatic.com/images?q=tbn:ANd9GcR4APHC6TT9w54M2zn_pvCiBxUNcspYPoVxirLRphBoJabfSvu7zw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72" name="TextBox 32"/>
            <p:cNvSpPr txBox="1"/>
            <p:nvPr userDrawn="1"/>
          </p:nvSpPr>
          <p:spPr>
            <a:xfrm>
              <a:off x="45342599" y="28154096"/>
              <a:ext cx="8671189" cy="1055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4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4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</a:t>
              </a:r>
              <a:endParaRPr lang="en-US" sz="2400" b="1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>
            <a:off x="-10402388" y="8621486"/>
            <a:ext cx="10050462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4222126" y="3755571"/>
            <a:ext cx="10050462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4222126" y="19854949"/>
            <a:ext cx="10050462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0" r:id="rId2"/>
  </p:sldLayoutIdLst>
  <p:txStyles>
    <p:titleStyle>
      <a:lvl1pPr algn="ctr" defTabSz="3761915" rtl="0" eaLnBrk="1" latinLnBrk="0" hangingPunct="1">
        <a:spcBef>
          <a:spcPct val="0"/>
        </a:spcBef>
        <a:buNone/>
        <a:defRPr sz="75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410719" indent="-1410719" algn="l" defTabSz="3761915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556" indent="-1175598" algn="l" defTabSz="3761915" rtl="0" eaLnBrk="1" latinLnBrk="0" hangingPunct="1">
        <a:spcBef>
          <a:spcPct val="20000"/>
        </a:spcBef>
        <a:buFont typeface="Arial" pitchFamily="34" charset="0"/>
        <a:buChar char="–"/>
        <a:defRPr sz="116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394" indent="-940479" algn="l" defTabSz="3761915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352" indent="-940479" algn="l" defTabSz="3761915" rtl="0" eaLnBrk="1" latinLnBrk="0" hangingPunct="1">
        <a:spcBef>
          <a:spcPct val="20000"/>
        </a:spcBef>
        <a:buFont typeface="Arial" pitchFamily="34" charset="0"/>
        <a:buChar char="–"/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308" indent="-940479" algn="l" defTabSz="3761915" rtl="0" eaLnBrk="1" latinLnBrk="0" hangingPunct="1">
        <a:spcBef>
          <a:spcPct val="20000"/>
        </a:spcBef>
        <a:buFont typeface="Arial" pitchFamily="34" charset="0"/>
        <a:buChar char="»"/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5266" indent="-940479" algn="l" defTabSz="376191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223" indent="-940479" algn="l" defTabSz="376191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181" indent="-940479" algn="l" defTabSz="376191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8137" indent="-940479" algn="l" defTabSz="376191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0958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1915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2873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3829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4787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5745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6702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7660" algn="l" defTabSz="376191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0" Type="http://schemas.openxmlformats.org/officeDocument/2006/relationships/diagramColors" Target="../diagrams/colors3.xml"/><Relationship Id="rId21" Type="http://schemas.microsoft.com/office/2007/relationships/diagramDrawing" Target="../diagrams/drawing3.xml"/><Relationship Id="rId22" Type="http://schemas.openxmlformats.org/officeDocument/2006/relationships/image" Target="../media/image11.tiff"/><Relationship Id="rId23" Type="http://schemas.openxmlformats.org/officeDocument/2006/relationships/image" Target="../media/image12.jpeg"/><Relationship Id="rId24" Type="http://schemas.openxmlformats.org/officeDocument/2006/relationships/image" Target="../media/image13.png"/><Relationship Id="rId25" Type="http://schemas.openxmlformats.org/officeDocument/2006/relationships/package" Target="../embeddings/Microsoft_Word_Document2.docx"/><Relationship Id="rId26" Type="http://schemas.openxmlformats.org/officeDocument/2006/relationships/image" Target="../media/image5.png"/><Relationship Id="rId27" Type="http://schemas.openxmlformats.org/officeDocument/2006/relationships/image" Target="../media/image14.tiff"/><Relationship Id="rId28" Type="http://schemas.openxmlformats.org/officeDocument/2006/relationships/package" Target="../embeddings/Microsoft_Word_Document3.docx"/><Relationship Id="rId29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png"/><Relationship Id="rId30" Type="http://schemas.openxmlformats.org/officeDocument/2006/relationships/package" Target="../embeddings/Microsoft_Word_Document4.docx"/><Relationship Id="rId31" Type="http://schemas.openxmlformats.org/officeDocument/2006/relationships/image" Target="../media/image7.png"/><Relationship Id="rId32" Type="http://schemas.openxmlformats.org/officeDocument/2006/relationships/image" Target="../media/image15.tiff"/><Relationship Id="rId9" Type="http://schemas.openxmlformats.org/officeDocument/2006/relationships/diagramColors" Target="../diagrams/colors1.xml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33" Type="http://schemas.openxmlformats.org/officeDocument/2006/relationships/package" Target="../embeddings/Microsoft_Word_Document5.docx"/><Relationship Id="rId34" Type="http://schemas.openxmlformats.org/officeDocument/2006/relationships/image" Target="../media/image8.png"/><Relationship Id="rId35" Type="http://schemas.openxmlformats.org/officeDocument/2006/relationships/package" Target="../embeddings/Microsoft_Word_Document6.docx"/><Relationship Id="rId36" Type="http://schemas.openxmlformats.org/officeDocument/2006/relationships/image" Target="../media/image9.png"/><Relationship Id="rId10" Type="http://schemas.microsoft.com/office/2007/relationships/diagramDrawing" Target="../diagrams/drawing1.xml"/><Relationship Id="rId11" Type="http://schemas.openxmlformats.org/officeDocument/2006/relationships/diagramData" Target="../diagrams/data2.xml"/><Relationship Id="rId12" Type="http://schemas.openxmlformats.org/officeDocument/2006/relationships/diagramLayout" Target="../diagrams/layout2.xml"/><Relationship Id="rId13" Type="http://schemas.openxmlformats.org/officeDocument/2006/relationships/diagramQuickStyle" Target="../diagrams/quickStyle2.xml"/><Relationship Id="rId14" Type="http://schemas.openxmlformats.org/officeDocument/2006/relationships/diagramColors" Target="../diagrams/colors2.xml"/><Relationship Id="rId15" Type="http://schemas.microsoft.com/office/2007/relationships/diagramDrawing" Target="../diagrams/drawing2.xml"/><Relationship Id="rId16" Type="http://schemas.openxmlformats.org/officeDocument/2006/relationships/image" Target="../media/image10.jpeg"/><Relationship Id="rId17" Type="http://schemas.openxmlformats.org/officeDocument/2006/relationships/diagramData" Target="../diagrams/data3.xml"/><Relationship Id="rId18" Type="http://schemas.openxmlformats.org/officeDocument/2006/relationships/diagramLayout" Target="../diagrams/layout3.xml"/><Relationship Id="rId19" Type="http://schemas.openxmlformats.org/officeDocument/2006/relationships/diagramQuickStyle" Target="../diagrams/quickStyle3.xml"/><Relationship Id="rId37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197553"/>
              </p:ext>
            </p:extLst>
          </p:nvPr>
        </p:nvGraphicFramePr>
        <p:xfrm>
          <a:off x="17945486" y="13027360"/>
          <a:ext cx="8096872" cy="813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Document" r:id="rId4" imgW="6083300" imgH="6108700" progId="Word.Document.12">
                  <p:embed/>
                </p:oleObj>
              </mc:Choice>
              <mc:Fallback>
                <p:oleObj name="Document" r:id="rId4" imgW="6083300" imgH="6108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45486" y="13027360"/>
                        <a:ext cx="8096872" cy="8130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4124" y="527037"/>
            <a:ext cx="32009976" cy="965200"/>
          </a:xfrm>
        </p:spPr>
        <p:txBody>
          <a:bodyPr/>
          <a:lstStyle/>
          <a:p>
            <a:r>
              <a:rPr lang="en-US" dirty="0"/>
              <a:t>ARCH: Bridging the Divide Between Assessment Practice in Low </a:t>
            </a:r>
            <a:r>
              <a:rPr lang="en-US" dirty="0" smtClean="0"/>
              <a:t>&amp; High</a:t>
            </a:r>
            <a:r>
              <a:rPr lang="en-US" dirty="0"/>
              <a:t>-Stakes Contexts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4662" y="7315255"/>
            <a:ext cx="8290965" cy="246221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CAT </a:t>
            </a:r>
            <a:r>
              <a:rPr lang="en-US" dirty="0"/>
              <a:t>depends </a:t>
            </a:r>
            <a:r>
              <a:rPr lang="en-US" dirty="0" smtClean="0"/>
              <a:t>on an item </a:t>
            </a:r>
            <a:r>
              <a:rPr lang="en-US" dirty="0"/>
              <a:t>bank </a:t>
            </a:r>
            <a:r>
              <a:rPr lang="en-US" dirty="0" smtClean="0"/>
              <a:t>&amp; specific </a:t>
            </a:r>
            <a:r>
              <a:rPr lang="en-US" dirty="0"/>
              <a:t>information about items established during item </a:t>
            </a:r>
            <a:r>
              <a:rPr lang="en-US" dirty="0" smtClean="0"/>
              <a:t>calibration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Calibration </a:t>
            </a:r>
            <a:r>
              <a:rPr lang="en-US" dirty="0"/>
              <a:t>can involve gathering responses from hundreds or thousands </a:t>
            </a:r>
            <a:r>
              <a:rPr lang="en-US" i="1" dirty="0" smtClean="0"/>
              <a:t>before </a:t>
            </a:r>
            <a:r>
              <a:rPr lang="en-US" dirty="0"/>
              <a:t>the item can be </a:t>
            </a:r>
            <a:r>
              <a:rPr lang="en-US" dirty="0" smtClean="0"/>
              <a:t>used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Large </a:t>
            </a:r>
            <a:r>
              <a:rPr lang="en-US" dirty="0"/>
              <a:t>motivational differences </a:t>
            </a:r>
            <a:r>
              <a:rPr lang="en-US" dirty="0" smtClean="0"/>
              <a:t>exist </a:t>
            </a:r>
            <a:r>
              <a:rPr lang="en-US" dirty="0"/>
              <a:t>between examinees who participate in item calibration, an often low or no stakes context, </a:t>
            </a:r>
            <a:r>
              <a:rPr lang="en-US" dirty="0" smtClean="0"/>
              <a:t>&amp; actual test examinees (</a:t>
            </a:r>
            <a:r>
              <a:rPr lang="en-US" dirty="0"/>
              <a:t>Wise &amp; </a:t>
            </a:r>
            <a:r>
              <a:rPr lang="en-US" dirty="0" err="1"/>
              <a:t>DeMars</a:t>
            </a:r>
            <a:r>
              <a:rPr lang="en-US" dirty="0"/>
              <a:t>, 2006 in </a:t>
            </a:r>
            <a:r>
              <a:rPr lang="en-US" dirty="0" err="1"/>
              <a:t>Makransky</a:t>
            </a:r>
            <a:r>
              <a:rPr lang="en-US" dirty="0"/>
              <a:t>, 2010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4663" y="3511550"/>
            <a:ext cx="8290965" cy="589166"/>
          </a:xfrm>
        </p:spPr>
        <p:txBody>
          <a:bodyPr/>
          <a:lstStyle/>
          <a:p>
            <a:r>
              <a:rPr lang="en-US" dirty="0" smtClean="0"/>
              <a:t>ITEM CALIBRATION BURDEN HINDERS CAT ADOPTION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943601" y="1837542"/>
            <a:ext cx="32080200" cy="762000"/>
          </a:xfrm>
        </p:spPr>
        <p:txBody>
          <a:bodyPr>
            <a:spAutoFit/>
          </a:bodyPr>
          <a:lstStyle/>
          <a:p>
            <a:r>
              <a:rPr lang="en-US" dirty="0" smtClean="0"/>
              <a:t>Andrew F. Barrett &amp; Dr. Theodore W. Frick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943601" y="2701142"/>
            <a:ext cx="32080200" cy="762000"/>
          </a:xfrm>
        </p:spPr>
        <p:txBody>
          <a:bodyPr/>
          <a:lstStyle/>
          <a:p>
            <a:r>
              <a:rPr lang="en-US" dirty="0"/>
              <a:t>Department of Instructional Systems </a:t>
            </a:r>
            <a:r>
              <a:rPr lang="en-US" dirty="0" smtClean="0"/>
              <a:t>Technology, School </a:t>
            </a:r>
            <a:r>
              <a:rPr lang="en-US" dirty="0"/>
              <a:t>of Education, </a:t>
            </a:r>
            <a:r>
              <a:rPr lang="en-US" dirty="0" smtClean="0"/>
              <a:t>Indiana </a:t>
            </a:r>
            <a:r>
              <a:rPr lang="en-US" dirty="0"/>
              <a:t>University Bloomington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ARCH FOUNDATIONS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367180" y="4231111"/>
            <a:ext cx="4398447" cy="3200876"/>
          </a:xfrm>
        </p:spPr>
        <p:txBody>
          <a:bodyPr/>
          <a:lstStyle/>
          <a:p>
            <a:r>
              <a:rPr lang="en-US" sz="2800" b="1" dirty="0" smtClean="0"/>
              <a:t>PROBLEMS WITH CAT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Heavy </a:t>
            </a:r>
            <a:r>
              <a:rPr lang="en-US" dirty="0"/>
              <a:t>resources </a:t>
            </a:r>
            <a:r>
              <a:rPr lang="en-US" dirty="0" smtClean="0"/>
              <a:t>requirements of item calibration</a:t>
            </a:r>
            <a:r>
              <a:rPr lang="en-US" dirty="0"/>
              <a:t> </a:t>
            </a:r>
            <a:r>
              <a:rPr lang="en-US" dirty="0" smtClean="0"/>
              <a:t>can make </a:t>
            </a:r>
            <a:r>
              <a:rPr lang="en-US" dirty="0"/>
              <a:t>CAT impractical in all but a few large-scale, high-stakes, and/or highly profitable </a:t>
            </a:r>
            <a:r>
              <a:rPr lang="en-US" dirty="0" smtClean="0"/>
              <a:t>contexts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long tail of assessment in lower stakes contexts could benefit from CAT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VL-CCT CAN REDUCE ITEM CALIBRATION BURDEN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17895234" y="8326741"/>
            <a:ext cx="8184216" cy="4431983"/>
          </a:xfrm>
        </p:spPr>
        <p:txBody>
          <a:bodyPr/>
          <a:lstStyle/>
          <a:p>
            <a:r>
              <a:rPr lang="en-US" dirty="0" smtClean="0"/>
              <a:t>M-</a:t>
            </a:r>
            <a:r>
              <a:rPr lang="en-US" dirty="0"/>
              <a:t>EXSPRT-</a:t>
            </a:r>
            <a:r>
              <a:rPr lang="en-US" dirty="0" smtClean="0"/>
              <a:t>R in </a:t>
            </a:r>
            <a:r>
              <a:rPr lang="en-US" dirty="0"/>
              <a:t>a </a:t>
            </a:r>
            <a:r>
              <a:rPr lang="en-US" i="1" dirty="0"/>
              <a:t>race</a:t>
            </a:r>
            <a:r>
              <a:rPr lang="en-US" dirty="0"/>
              <a:t> to make accurate classification decisions about </a:t>
            </a:r>
            <a:r>
              <a:rPr lang="en-US" dirty="0" smtClean="0"/>
              <a:t>examinees. Initially</a:t>
            </a:r>
            <a:r>
              <a:rPr lang="en-US" dirty="0"/>
              <a:t>, only item-bank level parameter estimates </a:t>
            </a:r>
            <a:r>
              <a:rPr lang="en-US" dirty="0" smtClean="0"/>
              <a:t>for SPRT are available. M</a:t>
            </a:r>
            <a:r>
              <a:rPr lang="en-US" dirty="0"/>
              <a:t>-EXSPRT-R </a:t>
            </a:r>
            <a:r>
              <a:rPr lang="en-US" dirty="0" smtClean="0"/>
              <a:t>must collect the data it needs during live testing.</a:t>
            </a:r>
            <a:endParaRPr lang="en-US" dirty="0"/>
          </a:p>
          <a:p>
            <a:r>
              <a:rPr lang="en-US" dirty="0" smtClean="0"/>
              <a:t>After </a:t>
            </a:r>
            <a:r>
              <a:rPr lang="en-US" dirty="0"/>
              <a:t>each </a:t>
            </a:r>
            <a:r>
              <a:rPr lang="en-US" dirty="0" smtClean="0"/>
              <a:t>classification, </a:t>
            </a:r>
            <a:r>
              <a:rPr lang="en-US" dirty="0"/>
              <a:t>ARCH: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A</a:t>
            </a:r>
            <a:r>
              <a:rPr lang="en-US" i="1" dirty="0" smtClean="0"/>
              <a:t>utomatically</a:t>
            </a:r>
            <a:r>
              <a:rPr lang="en-US" dirty="0" smtClean="0"/>
              <a:t> uses responses gathered during </a:t>
            </a:r>
            <a:r>
              <a:rPr lang="en-US" i="1" dirty="0" smtClean="0"/>
              <a:t>online</a:t>
            </a:r>
            <a:r>
              <a:rPr lang="en-US" dirty="0" smtClean="0"/>
              <a:t> testing </a:t>
            </a:r>
            <a:r>
              <a:rPr lang="en-US" dirty="0"/>
              <a:t>to update </a:t>
            </a:r>
            <a:r>
              <a:rPr lang="en-US" i="1" dirty="0" smtClean="0"/>
              <a:t>calibration</a:t>
            </a:r>
            <a:r>
              <a:rPr lang="en-US" dirty="0" smtClean="0"/>
              <a:t> data for items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Uses </a:t>
            </a:r>
            <a:r>
              <a:rPr lang="en-US" i="1" dirty="0" smtClean="0"/>
              <a:t>heuristics (</a:t>
            </a:r>
            <a:r>
              <a:rPr lang="en-US" i="1" smtClean="0"/>
              <a:t>decision table below)</a:t>
            </a:r>
            <a:r>
              <a:rPr lang="en-US" smtClean="0"/>
              <a:t> </a:t>
            </a:r>
            <a:r>
              <a:rPr lang="en-US" dirty="0"/>
              <a:t>to </a:t>
            </a:r>
            <a:r>
              <a:rPr lang="en-US" dirty="0" smtClean="0"/>
              <a:t>see if </a:t>
            </a:r>
            <a:r>
              <a:rPr lang="en-US" dirty="0"/>
              <a:t>any items are sufficiently calibrated for use with M-EXSPRT-</a:t>
            </a:r>
            <a:r>
              <a:rPr lang="en-US" dirty="0" smtClean="0"/>
              <a:t>R</a:t>
            </a:r>
          </a:p>
          <a:p>
            <a:r>
              <a:rPr lang="en-US" dirty="0" smtClean="0"/>
              <a:t>As testing continues, more </a:t>
            </a:r>
            <a:r>
              <a:rPr lang="en-US" dirty="0"/>
              <a:t>items become sufficiently calibrated for </a:t>
            </a:r>
            <a:r>
              <a:rPr lang="en-US" dirty="0" smtClean="0"/>
              <a:t>M</a:t>
            </a:r>
            <a:r>
              <a:rPr lang="en-US" dirty="0"/>
              <a:t>-EXSPRT-</a:t>
            </a:r>
            <a:r>
              <a:rPr lang="en-US" dirty="0" smtClean="0"/>
              <a:t>R</a:t>
            </a:r>
            <a:r>
              <a:rPr lang="en-US" dirty="0"/>
              <a:t> </a:t>
            </a:r>
            <a:r>
              <a:rPr lang="en-US" dirty="0" smtClean="0"/>
              <a:t>which increases </a:t>
            </a:r>
            <a:r>
              <a:rPr lang="en-US" dirty="0"/>
              <a:t>the chances that M-EXSPRT-R will </a:t>
            </a:r>
            <a:r>
              <a:rPr lang="en-US" dirty="0" smtClean="0"/>
              <a:t>be able to make </a:t>
            </a:r>
            <a:r>
              <a:rPr lang="en-US" dirty="0"/>
              <a:t>classification decisions </a:t>
            </a:r>
            <a:r>
              <a:rPr lang="en-US" dirty="0" smtClean="0"/>
              <a:t>before SPRT. In other words, tests get smarter &amp; shorter as data is collected.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ARCH APPROACH TO ITEM CALIBRATION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/>
              <a:t>ARCH RESEARCH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35147249" y="4499752"/>
            <a:ext cx="8272463" cy="3754874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1" dirty="0"/>
              <a:t>Phase </a:t>
            </a:r>
            <a:r>
              <a:rPr lang="en-US" b="1" dirty="0" smtClean="0"/>
              <a:t>I: </a:t>
            </a:r>
            <a:r>
              <a:rPr lang="en-US" dirty="0"/>
              <a:t>T</a:t>
            </a:r>
            <a:r>
              <a:rPr lang="en-US" dirty="0" smtClean="0"/>
              <a:t>est </a:t>
            </a:r>
            <a:r>
              <a:rPr lang="en-US" dirty="0"/>
              <a:t>re-enactments via computer simulations using historical test data from a previous study (Frick, 1992). </a:t>
            </a:r>
            <a:r>
              <a:rPr lang="en-US" dirty="0" smtClean="0"/>
              <a:t>ARCH </a:t>
            </a:r>
            <a:r>
              <a:rPr lang="en-US" dirty="0"/>
              <a:t>settings </a:t>
            </a:r>
            <a:r>
              <a:rPr lang="en-US" dirty="0" smtClean="0"/>
              <a:t>needed for </a:t>
            </a:r>
            <a:r>
              <a:rPr lang="en-US" dirty="0"/>
              <a:t>accurate testing established in phase I will be used </a:t>
            </a:r>
            <a:r>
              <a:rPr lang="en-US" dirty="0" smtClean="0"/>
              <a:t>in </a:t>
            </a:r>
            <a:r>
              <a:rPr lang="en-US" dirty="0"/>
              <a:t>phase </a:t>
            </a:r>
            <a:r>
              <a:rPr lang="en-US" dirty="0" smtClean="0"/>
              <a:t>III.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Phase II: </a:t>
            </a:r>
            <a:r>
              <a:rPr lang="en-US" dirty="0"/>
              <a:t>P</a:t>
            </a:r>
            <a:r>
              <a:rPr lang="en-US" dirty="0" smtClean="0"/>
              <a:t>ilot test &amp; calibrate </a:t>
            </a:r>
            <a:r>
              <a:rPr lang="en-US" dirty="0"/>
              <a:t>test items created for a new version of the online test used by Indiana University’s plagiarism </a:t>
            </a:r>
            <a:r>
              <a:rPr lang="en-US" dirty="0" smtClean="0"/>
              <a:t>tutorial available at </a:t>
            </a:r>
            <a:r>
              <a:rPr lang="en-US" dirty="0"/>
              <a:t>https://</a:t>
            </a:r>
            <a:r>
              <a:rPr lang="en-US" dirty="0" err="1"/>
              <a:t>www.indiana.edu</a:t>
            </a:r>
            <a:r>
              <a:rPr lang="en-US" dirty="0"/>
              <a:t>/~</a:t>
            </a:r>
            <a:r>
              <a:rPr lang="en-US" dirty="0" err="1" smtClean="0"/>
              <a:t>istd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b="1" dirty="0"/>
              <a:t>Phase </a:t>
            </a:r>
            <a:r>
              <a:rPr lang="en-US" b="1" dirty="0" smtClean="0"/>
              <a:t>III: </a:t>
            </a:r>
            <a:r>
              <a:rPr lang="en-US" dirty="0"/>
              <a:t>L</a:t>
            </a:r>
            <a:r>
              <a:rPr lang="en-US" dirty="0" smtClean="0"/>
              <a:t>ive </a:t>
            </a:r>
            <a:r>
              <a:rPr lang="en-US" dirty="0"/>
              <a:t>testing </a:t>
            </a:r>
            <a:r>
              <a:rPr lang="en-US" dirty="0" smtClean="0"/>
              <a:t>with the </a:t>
            </a:r>
            <a:r>
              <a:rPr lang="en-US" dirty="0"/>
              <a:t>new version of the plagiarism test.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Participants: </a:t>
            </a:r>
            <a:r>
              <a:rPr lang="en-US" dirty="0"/>
              <a:t>P</a:t>
            </a:r>
            <a:r>
              <a:rPr lang="en-US" dirty="0" smtClean="0"/>
              <a:t>hase II &amp; </a:t>
            </a:r>
            <a:r>
              <a:rPr lang="en-US" dirty="0"/>
              <a:t>III </a:t>
            </a:r>
            <a:r>
              <a:rPr lang="en-US" dirty="0" smtClean="0"/>
              <a:t>participants will </a:t>
            </a:r>
            <a:r>
              <a:rPr lang="en-US" dirty="0"/>
              <a:t>be </a:t>
            </a:r>
            <a:r>
              <a:rPr lang="en-US" dirty="0" smtClean="0"/>
              <a:t>recruited from </a:t>
            </a:r>
            <a:r>
              <a:rPr lang="en-US" dirty="0"/>
              <a:t>the thousands of individuals who take the Indiana University plagiarism </a:t>
            </a:r>
            <a:r>
              <a:rPr lang="en-US" dirty="0" smtClean="0"/>
              <a:t>tutorial.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35147249" y="8776213"/>
            <a:ext cx="8272463" cy="589166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8"/>
          </p:nvPr>
        </p:nvSpPr>
        <p:spPr>
          <a:xfrm>
            <a:off x="35147250" y="9573207"/>
            <a:ext cx="8272462" cy="695575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Frick, T. W. (1989). Bayesian adaptation during computer-based tests and computer-guided practice exercises. </a:t>
            </a:r>
            <a:r>
              <a:rPr lang="en-US" i="1" dirty="0"/>
              <a:t>Journal of Educational Computing Research</a:t>
            </a:r>
            <a:r>
              <a:rPr lang="en-US" dirty="0"/>
              <a:t>, </a:t>
            </a:r>
            <a:r>
              <a:rPr lang="en-US" i="1" dirty="0"/>
              <a:t>5</a:t>
            </a:r>
            <a:r>
              <a:rPr lang="en-US" dirty="0"/>
              <a:t>(1), 89-114.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Frick, T. W. (1992). Computerized adaptive mastery tests as expert systems. </a:t>
            </a:r>
            <a:r>
              <a:rPr lang="en-US" i="1" dirty="0"/>
              <a:t>Journal of Educational Computing Research</a:t>
            </a:r>
            <a:r>
              <a:rPr lang="en-US" dirty="0"/>
              <a:t>, </a:t>
            </a:r>
            <a:r>
              <a:rPr lang="en-US" i="1" dirty="0"/>
              <a:t>8</a:t>
            </a:r>
            <a:r>
              <a:rPr lang="en-US" dirty="0"/>
              <a:t>(2), 187-213.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/>
              <a:t>Makransky</a:t>
            </a:r>
            <a:r>
              <a:rPr lang="en-US" dirty="0"/>
              <a:t>, G., &amp; </a:t>
            </a:r>
            <a:r>
              <a:rPr lang="en-US" dirty="0" err="1"/>
              <a:t>Glas</a:t>
            </a:r>
            <a:r>
              <a:rPr lang="en-US" dirty="0"/>
              <a:t>, C. A. W. (2010). </a:t>
            </a:r>
            <a:r>
              <a:rPr lang="en-US" dirty="0" err="1"/>
              <a:t>Unproctored</a:t>
            </a:r>
            <a:r>
              <a:rPr lang="en-US" dirty="0"/>
              <a:t> Internet Test Verification: Using Adaptive Confirmation Testing. </a:t>
            </a:r>
            <a:r>
              <a:rPr lang="en-US" i="1" dirty="0"/>
              <a:t>Organizational Research Methods</a:t>
            </a:r>
            <a:r>
              <a:rPr lang="en-US" dirty="0"/>
              <a:t>, 1094428110370715. doi:10.1177/1094428110370715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Rudner, L. M. (2009). Scoring and classifying examinees using measurement decision theory. </a:t>
            </a:r>
            <a:r>
              <a:rPr lang="en-US" i="1" dirty="0"/>
              <a:t>Practical Assessment, Research &amp; Evaluation</a:t>
            </a:r>
            <a:r>
              <a:rPr lang="en-US" dirty="0"/>
              <a:t>, </a:t>
            </a:r>
            <a:r>
              <a:rPr lang="en-US" i="1" dirty="0"/>
              <a:t>14</a:t>
            </a:r>
            <a:r>
              <a:rPr lang="en-US" dirty="0"/>
              <a:t>(8). Retrieved from http://</a:t>
            </a:r>
            <a:r>
              <a:rPr lang="en-US" dirty="0" err="1"/>
              <a:t>pareonline.net</a:t>
            </a:r>
            <a:r>
              <a:rPr lang="en-US" dirty="0"/>
              <a:t>/</a:t>
            </a:r>
            <a:r>
              <a:rPr lang="en-US" dirty="0" err="1"/>
              <a:t>getvn.asp?v</a:t>
            </a:r>
            <a:r>
              <a:rPr lang="en-US" dirty="0"/>
              <a:t>=14&amp;n=8.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Stein, C., &amp; Wald, A. (1947). Sequential confidence intervals for the mean of a normal distribution with known variance. </a:t>
            </a:r>
            <a:r>
              <a:rPr lang="en-US" i="1" dirty="0"/>
              <a:t>The Annals of Mathematical Statistics</a:t>
            </a:r>
            <a:r>
              <a:rPr lang="en-US" dirty="0"/>
              <a:t>, 427–433.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Thompson, N. A. (2007). A Practitioner’s guide for variable-length computerized classification testing. </a:t>
            </a:r>
            <a:r>
              <a:rPr lang="en-US" i="1" dirty="0"/>
              <a:t>Practical Assessment Research &amp; Evaluation</a:t>
            </a:r>
            <a:r>
              <a:rPr lang="en-US" dirty="0"/>
              <a:t>, </a:t>
            </a:r>
            <a:r>
              <a:rPr lang="en-US" i="1" dirty="0"/>
              <a:t>12</a:t>
            </a:r>
            <a:r>
              <a:rPr lang="en-US" dirty="0"/>
              <a:t>(1). Retrieved from http://</a:t>
            </a:r>
            <a:r>
              <a:rPr lang="en-US" dirty="0" err="1"/>
              <a:t>pareonline.net</a:t>
            </a:r>
            <a:r>
              <a:rPr lang="en-US" dirty="0"/>
              <a:t>/</a:t>
            </a:r>
            <a:r>
              <a:rPr lang="en-US" dirty="0" err="1"/>
              <a:t>getvn.asp?v</a:t>
            </a:r>
            <a:r>
              <a:rPr lang="en-US" dirty="0"/>
              <a:t>=12&amp;n=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0"/>
          </p:nvPr>
        </p:nvSpPr>
        <p:spPr>
          <a:xfrm>
            <a:off x="35369506" y="17198740"/>
            <a:ext cx="4128211" cy="1600438"/>
          </a:xfrm>
        </p:spPr>
        <p:txBody>
          <a:bodyPr/>
          <a:lstStyle/>
          <a:p>
            <a:r>
              <a:rPr lang="en-US" dirty="0" smtClean="0"/>
              <a:t>Andrew F. Barrett</a:t>
            </a:r>
          </a:p>
          <a:p>
            <a:r>
              <a:rPr lang="en-US" dirty="0" smtClean="0"/>
              <a:t>Doctoral Candidate</a:t>
            </a:r>
            <a:endParaRPr lang="en-US" dirty="0"/>
          </a:p>
          <a:p>
            <a:r>
              <a:rPr lang="en-US" dirty="0" err="1" smtClean="0"/>
              <a:t>afbarret@indiana.edu</a:t>
            </a:r>
            <a:endParaRPr lang="en-US" dirty="0" smtClean="0"/>
          </a:p>
          <a:p>
            <a:r>
              <a:rPr lang="en-US" dirty="0" smtClean="0"/>
              <a:t>http://Andrew.B4RRETT.com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96"/>
          </p:nvPr>
        </p:nvSpPr>
        <p:spPr>
          <a:xfrm>
            <a:off x="9351500" y="4338139"/>
            <a:ext cx="2926982" cy="2831544"/>
          </a:xfrm>
        </p:spPr>
        <p:txBody>
          <a:bodyPr/>
          <a:lstStyle/>
          <a:p>
            <a:r>
              <a:rPr lang="en-US" sz="2800" b="1" dirty="0" smtClean="0"/>
              <a:t>SPRT</a:t>
            </a:r>
          </a:p>
          <a:p>
            <a:r>
              <a:rPr lang="en-US" dirty="0" smtClean="0"/>
              <a:t>The </a:t>
            </a:r>
            <a:r>
              <a:rPr lang="en-US" b="1" dirty="0"/>
              <a:t>S</a:t>
            </a:r>
            <a:r>
              <a:rPr lang="en-US" dirty="0" smtClean="0"/>
              <a:t>equential </a:t>
            </a:r>
            <a:r>
              <a:rPr lang="en-US" b="1" dirty="0"/>
              <a:t>P</a:t>
            </a:r>
            <a:r>
              <a:rPr lang="en-US" dirty="0" smtClean="0"/>
              <a:t>robability </a:t>
            </a:r>
            <a:r>
              <a:rPr lang="en-US" b="1" dirty="0"/>
              <a:t>R</a:t>
            </a:r>
            <a:r>
              <a:rPr lang="en-US" dirty="0" smtClean="0"/>
              <a:t>atio </a:t>
            </a:r>
            <a:r>
              <a:rPr lang="en-US" b="1" dirty="0"/>
              <a:t>T</a:t>
            </a:r>
            <a:r>
              <a:rPr lang="en-US" dirty="0" smtClean="0"/>
              <a:t>est uses </a:t>
            </a:r>
            <a:r>
              <a:rPr lang="en-US" dirty="0"/>
              <a:t>item-bank level probabilities </a:t>
            </a:r>
            <a:r>
              <a:rPr lang="en-US" dirty="0" smtClean="0"/>
              <a:t>&amp; responses </a:t>
            </a:r>
            <a:r>
              <a:rPr lang="en-US" dirty="0"/>
              <a:t>to randomly </a:t>
            </a:r>
            <a:r>
              <a:rPr lang="en-US" dirty="0" smtClean="0"/>
              <a:t>selected items to </a:t>
            </a:r>
            <a:r>
              <a:rPr lang="en-US" dirty="0"/>
              <a:t>make </a:t>
            </a:r>
            <a:r>
              <a:rPr lang="en-US" dirty="0" smtClean="0"/>
              <a:t>classification decisions.</a:t>
            </a:r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sz="quarter" idx="115"/>
            <p:extLst>
              <p:ext uri="{D42A27DB-BD31-4B8C-83A1-F6EECF244321}">
                <p14:modId xmlns:p14="http://schemas.microsoft.com/office/powerpoint/2010/main" val="366623332"/>
              </p:ext>
            </p:extLst>
          </p:nvPr>
        </p:nvGraphicFramePr>
        <p:xfrm>
          <a:off x="-7637463" y="17995900"/>
          <a:ext cx="4067175" cy="240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0" name="Picture Placeholder 29"/>
          <p:cNvGraphicFramePr>
            <a:graphicFrameLocks noGrp="1"/>
          </p:cNvGraphicFramePr>
          <p:nvPr>
            <p:ph type="pic" sz="quarter" idx="126"/>
            <p:extLst>
              <p:ext uri="{D42A27DB-BD31-4B8C-83A1-F6EECF244321}">
                <p14:modId xmlns:p14="http://schemas.microsoft.com/office/powerpoint/2010/main" val="3269660602"/>
              </p:ext>
            </p:extLst>
          </p:nvPr>
        </p:nvGraphicFramePr>
        <p:xfrm>
          <a:off x="-7637463" y="17995900"/>
          <a:ext cx="4067175" cy="240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3" name="Picture Placeholder 22"/>
          <p:cNvSpPr>
            <a:spLocks noGrp="1"/>
          </p:cNvSpPr>
          <p:nvPr>
            <p:ph type="pic" sz="quarter" idx="127"/>
          </p:nvPr>
        </p:nvSpPr>
        <p:spPr/>
      </p:sp>
      <p:sp>
        <p:nvSpPr>
          <p:cNvPr id="24" name="Picture Placeholder 23"/>
          <p:cNvSpPr>
            <a:spLocks noGrp="1"/>
          </p:cNvSpPr>
          <p:nvPr>
            <p:ph type="pic" sz="quarter" idx="128"/>
          </p:nvPr>
        </p:nvSpPr>
        <p:spPr/>
      </p:sp>
      <p:pic>
        <p:nvPicPr>
          <p:cNvPr id="28" name="Picture Placeholder 27" descr="IRTimages.jpg"/>
          <p:cNvPicPr>
            <a:picLocks noGrp="1" noChangeAspect="1"/>
          </p:cNvPicPr>
          <p:nvPr>
            <p:ph type="pic" sz="quarter" idx="129"/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47" b="-1356"/>
          <a:stretch/>
        </p:blipFill>
        <p:spPr>
          <a:xfrm>
            <a:off x="697432" y="18699408"/>
            <a:ext cx="7823342" cy="2509141"/>
          </a:xfrm>
          <a:noFill/>
          <a:ln>
            <a:noFill/>
          </a:ln>
        </p:spPr>
      </p:pic>
      <p:graphicFrame>
        <p:nvGraphicFramePr>
          <p:cNvPr id="31" name="Picture Placeholder 30"/>
          <p:cNvGraphicFramePr>
            <a:graphicFrameLocks noGrp="1"/>
          </p:cNvGraphicFramePr>
          <p:nvPr>
            <p:ph type="pic" sz="quarter" idx="133"/>
            <p:extLst>
              <p:ext uri="{D42A27DB-BD31-4B8C-83A1-F6EECF244321}">
                <p14:modId xmlns:p14="http://schemas.microsoft.com/office/powerpoint/2010/main" val="1935798229"/>
              </p:ext>
            </p:extLst>
          </p:nvPr>
        </p:nvGraphicFramePr>
        <p:xfrm>
          <a:off x="474663" y="11486122"/>
          <a:ext cx="3892518" cy="259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2" name="Text Placeholder 31"/>
          <p:cNvSpPr>
            <a:spLocks noGrp="1"/>
          </p:cNvSpPr>
          <p:nvPr>
            <p:ph type="body" sz="quarter" idx="136"/>
          </p:nvPr>
        </p:nvSpPr>
        <p:spPr>
          <a:xfrm>
            <a:off x="26464882" y="14040891"/>
            <a:ext cx="8274926" cy="2154436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When is an item </a:t>
            </a:r>
            <a:r>
              <a:rPr lang="en-US" i="1" dirty="0"/>
              <a:t>sufficiently</a:t>
            </a:r>
            <a:r>
              <a:rPr lang="en-US" dirty="0"/>
              <a:t> </a:t>
            </a:r>
            <a:r>
              <a:rPr lang="en-US" dirty="0" smtClean="0"/>
              <a:t>calibrated for use with M-EXSPRT-R? </a:t>
            </a:r>
          </a:p>
          <a:p>
            <a:pPr marL="457200" lvl="0" indent="-457200">
              <a:buFont typeface="+mj-lt"/>
              <a:buAutoNum type="arabicPeriod" startAt="2"/>
            </a:pPr>
            <a:r>
              <a:rPr lang="en-US" dirty="0" smtClean="0"/>
              <a:t>How </a:t>
            </a:r>
            <a:r>
              <a:rPr lang="en-US" dirty="0"/>
              <a:t>well do ARCH examinee classification decisions </a:t>
            </a:r>
            <a:r>
              <a:rPr lang="en-US" i="1" dirty="0"/>
              <a:t>agree</a:t>
            </a:r>
            <a:r>
              <a:rPr lang="en-US" dirty="0"/>
              <a:t> with those made using the total test, traditionally calibrated SPRT, </a:t>
            </a:r>
            <a:r>
              <a:rPr lang="en-US" dirty="0" smtClean="0"/>
              <a:t>&amp; traditionally </a:t>
            </a:r>
            <a:r>
              <a:rPr lang="en-US" dirty="0"/>
              <a:t>calibrated EXSPRT-R?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How </a:t>
            </a:r>
            <a:r>
              <a:rPr lang="en-US" i="1" dirty="0"/>
              <a:t>efficient</a:t>
            </a:r>
            <a:r>
              <a:rPr lang="en-US" dirty="0"/>
              <a:t> is ARCH in comparison to traditionally calibrated SPRT </a:t>
            </a:r>
            <a:r>
              <a:rPr lang="en-US" dirty="0" smtClean="0"/>
              <a:t>&amp; EXSPRT</a:t>
            </a:r>
            <a:r>
              <a:rPr lang="en-US" dirty="0"/>
              <a:t>-R? </a:t>
            </a:r>
            <a:endParaRPr lang="en-US" dirty="0" smtClean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7"/>
          </p:nvPr>
        </p:nvSpPr>
        <p:spPr>
          <a:xfrm>
            <a:off x="26462419" y="3486491"/>
            <a:ext cx="8274926" cy="589166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5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1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" name="Text Placeholder 18"/>
          <p:cNvSpPr txBox="1">
            <a:spLocks/>
          </p:cNvSpPr>
          <p:nvPr/>
        </p:nvSpPr>
        <p:spPr>
          <a:xfrm>
            <a:off x="38957956" y="17198740"/>
            <a:ext cx="4445716" cy="1785104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 algn="l" defTabSz="376191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1273565" indent="-489833" algn="l" defTabSz="37619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763397" indent="-489833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302214" indent="-538817" algn="l" defTabSz="37619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694080" indent="-391866" algn="l" defTabSz="376191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0345266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6223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7181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8137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Dr. Theodore W. Frick</a:t>
            </a:r>
          </a:p>
          <a:p>
            <a:r>
              <a:rPr lang="en-US" dirty="0" smtClean="0"/>
              <a:t>Professor &amp; Chairman</a:t>
            </a:r>
          </a:p>
          <a:p>
            <a:r>
              <a:rPr lang="en-US" dirty="0" err="1" smtClean="0"/>
              <a:t>frick@indiana.edu</a:t>
            </a:r>
            <a:endParaRPr lang="en-US" dirty="0" smtClean="0"/>
          </a:p>
          <a:p>
            <a:r>
              <a:rPr lang="en-US" dirty="0" smtClean="0"/>
              <a:t>https://www.indiana.edu/~</a:t>
            </a:r>
            <a:r>
              <a:rPr lang="en-US" dirty="0" err="1" smtClean="0"/>
              <a:t>tedfrick</a:t>
            </a:r>
            <a:r>
              <a:rPr lang="en-US" dirty="0" smtClean="0"/>
              <a:t>/</a:t>
            </a:r>
            <a:endParaRPr lang="en-US" dirty="0"/>
          </a:p>
          <a:p>
            <a:endParaRPr lang="en-US" sz="1000" dirty="0" smtClean="0"/>
          </a:p>
        </p:txBody>
      </p:sp>
      <p:pic>
        <p:nvPicPr>
          <p:cNvPr id="66" name="Picture Placeholder 65" descr="IUBw.V.CMYK.tif"/>
          <p:cNvPicPr>
            <a:picLocks noGrp="1" noChangeAspect="1"/>
          </p:cNvPicPr>
          <p:nvPr>
            <p:ph type="pic" sz="quarter" idx="135"/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969" b="-22969"/>
          <a:stretch>
            <a:fillRect/>
          </a:stretch>
        </p:blipFill>
        <p:spPr>
          <a:xfrm>
            <a:off x="37241872" y="18799178"/>
            <a:ext cx="4067175" cy="2406650"/>
          </a:xfrm>
          <a:noFill/>
          <a:ln>
            <a:noFill/>
          </a:ln>
        </p:spPr>
      </p:pic>
      <p:sp>
        <p:nvSpPr>
          <p:cNvPr id="57" name="Text Placeholder 9"/>
          <p:cNvSpPr txBox="1">
            <a:spLocks/>
          </p:cNvSpPr>
          <p:nvPr/>
        </p:nvSpPr>
        <p:spPr>
          <a:xfrm>
            <a:off x="4458262" y="11163991"/>
            <a:ext cx="4098292" cy="3508653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 algn="l" defTabSz="376191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1273565" indent="-489833" algn="l" defTabSz="37619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763397" indent="-489833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302214" indent="-538817" algn="l" defTabSz="37619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694080" indent="-391866" algn="l" defTabSz="376191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0345266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6223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7181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8137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A VL-CCT Solution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V</a:t>
            </a:r>
            <a:r>
              <a:rPr lang="en-US" dirty="0" smtClean="0"/>
              <a:t>ariable</a:t>
            </a:r>
            <a:r>
              <a:rPr lang="en-US" dirty="0"/>
              <a:t>-</a:t>
            </a:r>
            <a:r>
              <a:rPr lang="en-US" b="1" dirty="0"/>
              <a:t>L</a:t>
            </a:r>
            <a:r>
              <a:rPr lang="en-US" dirty="0"/>
              <a:t>ength </a:t>
            </a:r>
            <a:r>
              <a:rPr lang="en-US" b="1" dirty="0"/>
              <a:t>C</a:t>
            </a:r>
            <a:r>
              <a:rPr lang="en-US" dirty="0"/>
              <a:t>omputerized </a:t>
            </a:r>
            <a:r>
              <a:rPr lang="en-US" b="1" dirty="0" smtClean="0"/>
              <a:t>C</a:t>
            </a:r>
            <a:r>
              <a:rPr lang="en-US" dirty="0" smtClean="0"/>
              <a:t>lassification </a:t>
            </a:r>
            <a:r>
              <a:rPr lang="en-US" b="1" dirty="0"/>
              <a:t>T</a:t>
            </a:r>
            <a:r>
              <a:rPr lang="en-US" dirty="0"/>
              <a:t>esting </a:t>
            </a:r>
            <a:r>
              <a:rPr lang="en-US" dirty="0" smtClean="0"/>
              <a:t>can be accurate &amp; efficient with a potentially less arduous item calibration phase (</a:t>
            </a:r>
            <a:r>
              <a:rPr lang="en-US" dirty="0"/>
              <a:t>Thompson, 2007; Rudner, 2009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VL-CCT may enable benefits of CAT to be brought to lower-stakes contexts</a:t>
            </a:r>
            <a:endParaRPr lang="en-US" dirty="0"/>
          </a:p>
        </p:txBody>
      </p:sp>
      <p:pic>
        <p:nvPicPr>
          <p:cNvPr id="22" name="Picture Placeholder 21" descr="CATlongtail.jpg"/>
          <p:cNvPicPr>
            <a:picLocks noGrp="1" noChangeAspect="1"/>
          </p:cNvPicPr>
          <p:nvPr>
            <p:ph type="pic" sz="quarter" idx="134"/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368" y="4689601"/>
            <a:ext cx="3908894" cy="2426724"/>
          </a:xfrm>
          <a:noFill/>
          <a:ln>
            <a:noFill/>
          </a:ln>
        </p:spPr>
      </p:pic>
      <p:pic>
        <p:nvPicPr>
          <p:cNvPr id="29" name="Picture Placeholder 28" descr="13-target@2x.png"/>
          <p:cNvPicPr>
            <a:picLocks noGrp="1" noChangeAspect="1"/>
          </p:cNvPicPr>
          <p:nvPr>
            <p:ph type="pic" sz="quarter" idx="131"/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481" r="-34481"/>
          <a:stretch>
            <a:fillRect/>
          </a:stretch>
        </p:blipFill>
        <p:spPr>
          <a:xfrm>
            <a:off x="2031983" y="12268333"/>
            <a:ext cx="657406" cy="389085"/>
          </a:xfrm>
          <a:noFill/>
          <a:ln>
            <a:noFill/>
          </a:ln>
        </p:spPr>
      </p:pic>
      <p:sp>
        <p:nvSpPr>
          <p:cNvPr id="67" name="Text Placeholder 2"/>
          <p:cNvSpPr txBox="1">
            <a:spLocks/>
          </p:cNvSpPr>
          <p:nvPr/>
        </p:nvSpPr>
        <p:spPr>
          <a:xfrm>
            <a:off x="474663" y="14461266"/>
            <a:ext cx="8290965" cy="4505849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 algn="l" defTabSz="376191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1273565" indent="-489833" algn="l" defTabSz="37619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763397" indent="-489833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302214" indent="-538817" algn="l" defTabSz="37619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694080" indent="-391866" algn="l" defTabSz="376191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0345266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6223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7181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8137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dirty="0" smtClean="0"/>
              <a:t>VL-CCT places examinee ability </a:t>
            </a:r>
            <a:r>
              <a:rPr lang="en-US" dirty="0"/>
              <a:t>into </a:t>
            </a:r>
            <a:r>
              <a:rPr lang="en-US" dirty="0" smtClean="0"/>
              <a:t>2 or </a:t>
            </a:r>
            <a:r>
              <a:rPr lang="en-US" dirty="0"/>
              <a:t>more mutually exclusive </a:t>
            </a:r>
            <a:r>
              <a:rPr lang="en-US" dirty="0" smtClean="0"/>
              <a:t>groups (e.g. master &amp; nonmaster or A, B, C, D, &amp; F) which is a more common practice in education than precisely estimating ability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Wald’s </a:t>
            </a:r>
            <a:r>
              <a:rPr lang="en-US" dirty="0"/>
              <a:t>(1947) Sequential Ratio Probability Test (SPRT) requires little, if any, item calibration </a:t>
            </a:r>
            <a:r>
              <a:rPr lang="en-US" dirty="0" smtClean="0"/>
              <a:t>&amp; has </a:t>
            </a:r>
            <a:r>
              <a:rPr lang="en-US" dirty="0"/>
              <a:t>been shown to make accurate classification decisions while increasing test efficiency threefold (Frick, 1989</a:t>
            </a:r>
            <a:r>
              <a:rPr lang="en-US" dirty="0" smtClean="0"/>
              <a:t>)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Frick </a:t>
            </a:r>
            <a:r>
              <a:rPr lang="en-US" dirty="0"/>
              <a:t>(1992) demonstrated that a calibration phase involving as few as 25 examinees from each classification group </a:t>
            </a:r>
            <a:r>
              <a:rPr lang="en-US" dirty="0" smtClean="0"/>
              <a:t>enabled efficient </a:t>
            </a:r>
            <a:r>
              <a:rPr lang="en-US" dirty="0"/>
              <a:t>classification testing without compromising </a:t>
            </a:r>
            <a:r>
              <a:rPr lang="en-US" dirty="0" smtClean="0"/>
              <a:t>accuracy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Classical Test Theory based VL-CCT dependent on fewer assumptions than Item Response Theory based VL-CCT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494430"/>
              </p:ext>
            </p:extLst>
          </p:nvPr>
        </p:nvGraphicFramePr>
        <p:xfrm>
          <a:off x="26843419" y="16332827"/>
          <a:ext cx="76200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name="Document" r:id="rId25" imgW="8382000" imgH="5448300" progId="Word.Document.12">
                  <p:embed/>
                </p:oleObj>
              </mc:Choice>
              <mc:Fallback>
                <p:oleObj name="Document" r:id="rId25" imgW="8382000" imgH="544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6843419" y="16332827"/>
                        <a:ext cx="7620000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" name="Picture 73" descr="beta1510beta205alpha05.tif"/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64" t="11765" r="7273" b="12941"/>
          <a:stretch>
            <a:fillRect/>
          </a:stretch>
        </p:blipFill>
        <p:spPr>
          <a:xfrm>
            <a:off x="17895234" y="4719209"/>
            <a:ext cx="5393055" cy="3657600"/>
          </a:xfrm>
          <a:prstGeom prst="rect">
            <a:avLst/>
          </a:prstGeom>
        </p:spPr>
      </p:pic>
      <p:sp>
        <p:nvSpPr>
          <p:cNvPr id="76" name="Text Placeholder 11"/>
          <p:cNvSpPr txBox="1">
            <a:spLocks/>
          </p:cNvSpPr>
          <p:nvPr/>
        </p:nvSpPr>
        <p:spPr>
          <a:xfrm>
            <a:off x="23435143" y="5120888"/>
            <a:ext cx="2403510" cy="3447098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 algn="l" defTabSz="376191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1273565" indent="-489833" algn="l" defTabSz="37619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763397" indent="-489833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302214" indent="-538817" algn="l" defTabSz="37619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694080" indent="-391866" algn="l" defTabSz="376191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0345266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6223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7181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8137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ARCH</a:t>
            </a:r>
          </a:p>
          <a:p>
            <a:r>
              <a:rPr lang="en-US" b="1" dirty="0" smtClean="0"/>
              <a:t>A</a:t>
            </a:r>
            <a:r>
              <a:rPr lang="en-US" dirty="0" smtClean="0"/>
              <a:t>utomatic </a:t>
            </a:r>
            <a:r>
              <a:rPr lang="en-US" b="1" dirty="0"/>
              <a:t>R</a:t>
            </a:r>
            <a:r>
              <a:rPr lang="en-US" dirty="0"/>
              <a:t>acing </a:t>
            </a:r>
            <a:r>
              <a:rPr lang="en-US" b="1" dirty="0"/>
              <a:t>C</a:t>
            </a:r>
            <a:r>
              <a:rPr lang="en-US" dirty="0"/>
              <a:t>alibration </a:t>
            </a:r>
            <a:r>
              <a:rPr lang="en-US" b="1" dirty="0"/>
              <a:t>H</a:t>
            </a:r>
            <a:r>
              <a:rPr lang="en-US" dirty="0"/>
              <a:t>euristics </a:t>
            </a:r>
            <a:r>
              <a:rPr lang="en-US" dirty="0" smtClean="0"/>
              <a:t>uses statistical </a:t>
            </a:r>
            <a:r>
              <a:rPr lang="en-US" dirty="0"/>
              <a:t>hypothesis testing </a:t>
            </a:r>
            <a:r>
              <a:rPr lang="en-US" dirty="0" smtClean="0"/>
              <a:t>to address </a:t>
            </a:r>
            <a:r>
              <a:rPr lang="en-US" dirty="0"/>
              <a:t>item calibration. </a:t>
            </a:r>
            <a:r>
              <a:rPr lang="en-US" dirty="0" smtClean="0"/>
              <a:t>In ARCH, SPRT </a:t>
            </a:r>
            <a:r>
              <a:rPr lang="en-US" dirty="0"/>
              <a:t>is </a:t>
            </a:r>
            <a:r>
              <a:rPr lang="en-US" dirty="0" smtClean="0"/>
              <a:t>pitted </a:t>
            </a:r>
            <a:r>
              <a:rPr lang="en-US" dirty="0"/>
              <a:t>against </a:t>
            </a:r>
            <a:endParaRPr lang="en-US" dirty="0" smtClean="0"/>
          </a:p>
        </p:txBody>
      </p:sp>
      <p:sp>
        <p:nvSpPr>
          <p:cNvPr id="79" name="Text Placeholder 19"/>
          <p:cNvSpPr txBox="1">
            <a:spLocks/>
          </p:cNvSpPr>
          <p:nvPr/>
        </p:nvSpPr>
        <p:spPr>
          <a:xfrm>
            <a:off x="9151938" y="17848378"/>
            <a:ext cx="8271345" cy="3323987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 algn="l" defTabSz="376191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1273565" indent="-489833" algn="l" defTabSz="37619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763397" indent="-489833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302214" indent="-538817" algn="l" defTabSz="37619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694080" indent="-391866" algn="l" defTabSz="376191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0345266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6223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7181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8137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beta density function can be used to estimate probabilities of a correct response from a specific classification group. For </a:t>
            </a:r>
            <a:r>
              <a:rPr lang="en-US" dirty="0"/>
              <a:t>example, beta ( * | 2, 3) </a:t>
            </a:r>
            <a:r>
              <a:rPr lang="en-US" dirty="0" smtClean="0"/>
              <a:t>above could correspond to 2 correct &amp; 3 incorrect responses from nonmasters to an item. </a:t>
            </a:r>
          </a:p>
          <a:p>
            <a:r>
              <a:rPr lang="en-US" dirty="0" smtClean="0"/>
              <a:t>The </a:t>
            </a:r>
            <a:r>
              <a:rPr lang="en-US" dirty="0"/>
              <a:t>dashed </a:t>
            </a:r>
            <a:r>
              <a:rPr lang="en-US" dirty="0" smtClean="0"/>
              <a:t>vertical line represents </a:t>
            </a:r>
            <a:r>
              <a:rPr lang="en-US" dirty="0"/>
              <a:t>the expected mean of the beta </a:t>
            </a:r>
            <a:r>
              <a:rPr lang="en-US" dirty="0" smtClean="0"/>
              <a:t>distribution (</a:t>
            </a:r>
            <a:r>
              <a:rPr lang="en-US" dirty="0"/>
              <a:t>.42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&amp; the estimate of the probability that a nonmaster would respond correctly to the item. However, with so little data (only 5 responses) the 95% highest density region is very wide (from about .1 to .75) so we cannot put much confidence in the expected mean. Collecting more data would narrow the highest density region.</a:t>
            </a:r>
          </a:p>
        </p:txBody>
      </p:sp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001535"/>
              </p:ext>
            </p:extLst>
          </p:nvPr>
        </p:nvGraphicFramePr>
        <p:xfrm>
          <a:off x="12420797" y="4415847"/>
          <a:ext cx="4849092" cy="3075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" name="Document" r:id="rId28" imgW="5867400" imgH="3721100" progId="Word.Document.12">
                  <p:embed/>
                </p:oleObj>
              </mc:Choice>
              <mc:Fallback>
                <p:oleObj name="Document" r:id="rId28" imgW="5867400" imgH="3721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2420797" y="4415847"/>
                        <a:ext cx="4849092" cy="3075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85861"/>
              </p:ext>
            </p:extLst>
          </p:nvPr>
        </p:nvGraphicFramePr>
        <p:xfrm>
          <a:off x="9151938" y="12542174"/>
          <a:ext cx="8269287" cy="2291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" name="Document" r:id="rId30" imgW="5867400" imgH="1625600" progId="Word.Document.12">
                  <p:embed/>
                </p:oleObj>
              </mc:Choice>
              <mc:Fallback>
                <p:oleObj name="Document" r:id="rId30" imgW="5867400" imgH="162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151938" y="12542174"/>
                        <a:ext cx="8269287" cy="2291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" name="Picture 76" descr="BetaDistributionGraphsBeta23.tif"/>
          <p:cNvPicPr/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64" t="10588" r="7273" b="12941"/>
          <a:stretch>
            <a:fillRect/>
          </a:stretch>
        </p:blipFill>
        <p:spPr>
          <a:xfrm>
            <a:off x="9188305" y="14101041"/>
            <a:ext cx="5497195" cy="3773170"/>
          </a:xfrm>
          <a:prstGeom prst="rect">
            <a:avLst/>
          </a:prstGeom>
        </p:spPr>
      </p:pic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343482"/>
              </p:ext>
            </p:extLst>
          </p:nvPr>
        </p:nvGraphicFramePr>
        <p:xfrm>
          <a:off x="9151938" y="7455430"/>
          <a:ext cx="8269288" cy="2273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" name="Document" r:id="rId33" imgW="5867400" imgH="1612900" progId="Word.Document.12">
                  <p:embed/>
                </p:oleObj>
              </mc:Choice>
              <mc:Fallback>
                <p:oleObj name="Document" r:id="rId33" imgW="5867400" imgH="161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9151938" y="7455430"/>
                        <a:ext cx="8269288" cy="2273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407788"/>
              </p:ext>
            </p:extLst>
          </p:nvPr>
        </p:nvGraphicFramePr>
        <p:xfrm>
          <a:off x="9351500" y="9211309"/>
          <a:ext cx="5334000" cy="2436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" name="Document" r:id="rId35" imgW="5867400" imgH="2679700" progId="Word.Document.12">
                  <p:embed/>
                </p:oleObj>
              </mc:Choice>
              <mc:Fallback>
                <p:oleObj name="Document" r:id="rId35" imgW="5867400" imgH="2679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9351500" y="9211309"/>
                        <a:ext cx="5334000" cy="2436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 Placeholder 19"/>
          <p:cNvSpPr txBox="1">
            <a:spLocks/>
          </p:cNvSpPr>
          <p:nvPr/>
        </p:nvSpPr>
        <p:spPr>
          <a:xfrm>
            <a:off x="14719810" y="8855596"/>
            <a:ext cx="2737782" cy="2523768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 algn="l" defTabSz="376191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1273565" indent="-489833" algn="l" defTabSz="37619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763397" indent="-489833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302214" indent="-538817" algn="l" defTabSz="37619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694080" indent="-391866" algn="l" defTabSz="376191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0345266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6223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7181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8137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EXSPRT-R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EXSPRT-R </a:t>
            </a:r>
            <a:r>
              <a:rPr lang="en-US" dirty="0" smtClean="0"/>
              <a:t>(EX stands for </a:t>
            </a:r>
            <a:r>
              <a:rPr lang="en-US" dirty="0" err="1" smtClean="0"/>
              <a:t>EXpert</a:t>
            </a:r>
            <a:r>
              <a:rPr lang="en-US" dirty="0"/>
              <a:t> </a:t>
            </a:r>
            <a:r>
              <a:rPr lang="en-US" dirty="0" smtClean="0"/>
              <a:t>&amp; R stands for Random selection) </a:t>
            </a:r>
            <a:r>
              <a:rPr lang="en-US" dirty="0"/>
              <a:t>ends once </a:t>
            </a:r>
            <a:r>
              <a:rPr lang="en-US" dirty="0" smtClean="0"/>
              <a:t>it’s confident in a particular decision.</a:t>
            </a:r>
          </a:p>
        </p:txBody>
      </p:sp>
      <p:sp>
        <p:nvSpPr>
          <p:cNvPr id="83" name="Text Placeholder 19"/>
          <p:cNvSpPr txBox="1">
            <a:spLocks/>
          </p:cNvSpPr>
          <p:nvPr/>
        </p:nvSpPr>
        <p:spPr>
          <a:xfrm>
            <a:off x="9149880" y="11171536"/>
            <a:ext cx="8273403" cy="1107996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 algn="l" defTabSz="376191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1273565" indent="-489833" algn="l" defTabSz="37619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763397" indent="-489833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302214" indent="-538817" algn="l" defTabSz="37619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694080" indent="-391866" algn="l" defTabSz="376191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0345266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6223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7181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8137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EXSPRT</a:t>
            </a:r>
            <a:r>
              <a:rPr lang="en-US" dirty="0"/>
              <a:t>-R applies expert systems thinking </a:t>
            </a:r>
            <a:r>
              <a:rPr lang="en-US" dirty="0" smtClean="0"/>
              <a:t>&amp; </a:t>
            </a:r>
            <a:r>
              <a:rPr lang="en-US" dirty="0"/>
              <a:t>item-level probabilities </a:t>
            </a:r>
            <a:r>
              <a:rPr lang="en-US" dirty="0" smtClean="0"/>
              <a:t>from each classification group to estimate </a:t>
            </a:r>
            <a:r>
              <a:rPr lang="en-US" dirty="0"/>
              <a:t>the likelihood that an examinee belongs to a </a:t>
            </a:r>
            <a:r>
              <a:rPr lang="en-US" dirty="0" smtClean="0"/>
              <a:t>classification.</a:t>
            </a:r>
            <a:endParaRPr lang="en-US" dirty="0"/>
          </a:p>
        </p:txBody>
      </p:sp>
      <p:sp>
        <p:nvSpPr>
          <p:cNvPr id="80" name="Text Placeholder 19"/>
          <p:cNvSpPr txBox="1">
            <a:spLocks/>
          </p:cNvSpPr>
          <p:nvPr/>
        </p:nvSpPr>
        <p:spPr>
          <a:xfrm>
            <a:off x="14685500" y="14765225"/>
            <a:ext cx="2772092" cy="3262432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 algn="l" defTabSz="376191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1273565" indent="-489833" algn="l" defTabSz="37619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763397" indent="-489833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302214" indent="-538817" algn="l" defTabSz="37619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694080" indent="-391866" algn="l" defTabSz="376191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0345266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6223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7181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8137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Beta Density Function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Beta </a:t>
            </a:r>
            <a:r>
              <a:rPr lang="en-US" b="1" dirty="0"/>
              <a:t>Density </a:t>
            </a:r>
            <a:r>
              <a:rPr lang="en-US" b="1" dirty="0" smtClean="0"/>
              <a:t>Function </a:t>
            </a:r>
            <a:r>
              <a:rPr lang="en-US" dirty="0" smtClean="0"/>
              <a:t>is</a:t>
            </a:r>
            <a:r>
              <a:rPr lang="en-US" b="1" dirty="0" smtClean="0"/>
              <a:t> </a:t>
            </a:r>
            <a:r>
              <a:rPr lang="en-US" dirty="0" smtClean="0"/>
              <a:t>based on the number </a:t>
            </a:r>
            <a:r>
              <a:rPr lang="en-US" dirty="0"/>
              <a:t>of correct </a:t>
            </a:r>
            <a:r>
              <a:rPr lang="en-US" dirty="0" smtClean="0"/>
              <a:t>&amp; incorrect </a:t>
            </a:r>
            <a:r>
              <a:rPr lang="en-US" dirty="0"/>
              <a:t>responses from </a:t>
            </a:r>
            <a:r>
              <a:rPr lang="en-US" dirty="0" smtClean="0"/>
              <a:t>a classification group during the item </a:t>
            </a:r>
            <a:r>
              <a:rPr lang="en-US" dirty="0"/>
              <a:t>calibration </a:t>
            </a:r>
            <a:r>
              <a:rPr lang="en-US" dirty="0" smtClean="0"/>
              <a:t>phase.</a:t>
            </a:r>
          </a:p>
        </p:txBody>
      </p:sp>
      <p:sp>
        <p:nvSpPr>
          <p:cNvPr id="72" name="Text Placeholder 15"/>
          <p:cNvSpPr txBox="1">
            <a:spLocks/>
          </p:cNvSpPr>
          <p:nvPr/>
        </p:nvSpPr>
        <p:spPr>
          <a:xfrm>
            <a:off x="26467345" y="13217709"/>
            <a:ext cx="8272463" cy="5891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8374" tIns="78374" rIns="78374" bIns="78374" anchor="ctr" anchorCtr="0">
            <a:spAutoFit/>
          </a:bodyPr>
          <a:lstStyle>
            <a:lvl1pPr marL="1410719" indent="-1410719" algn="ctr" defTabSz="3761915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056556" indent="-1175598" algn="l" defTabSz="37619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02394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352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464308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5266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6223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7181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8137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27" name="Picture Placeholder 26" descr="ARCHExample.pdf"/>
          <p:cNvPicPr>
            <a:picLocks noGrp="1" noChangeAspect="1"/>
          </p:cNvPicPr>
          <p:nvPr>
            <p:ph type="pic" sz="quarter" idx="130"/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15" t="11712" r="7059" b="46815"/>
          <a:stretch/>
        </p:blipFill>
        <p:spPr>
          <a:xfrm>
            <a:off x="26439015" y="4509161"/>
            <a:ext cx="8298330" cy="3081348"/>
          </a:xfrm>
          <a:noFill/>
          <a:ln>
            <a:noFill/>
          </a:ln>
        </p:spPr>
      </p:pic>
      <p:sp>
        <p:nvSpPr>
          <p:cNvPr id="75" name="Text Placeholder 31"/>
          <p:cNvSpPr txBox="1">
            <a:spLocks/>
          </p:cNvSpPr>
          <p:nvPr/>
        </p:nvSpPr>
        <p:spPr>
          <a:xfrm>
            <a:off x="26464882" y="7703875"/>
            <a:ext cx="8274926" cy="5146024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 algn="l" defTabSz="376191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1273565" indent="-489833" algn="l" defTabSz="37619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763397" indent="-489833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302214" indent="-538817" algn="l" defTabSz="37619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694080" indent="-391866" algn="l" defTabSz="376191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0345266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6223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7181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8137" indent="-940479" algn="l" defTabSz="3761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Not Fully </a:t>
            </a:r>
            <a:r>
              <a:rPr lang="en-US" sz="2800" b="1" dirty="0"/>
              <a:t>Calibrated M-EXSPRT-</a:t>
            </a:r>
            <a:r>
              <a:rPr lang="en-US" sz="2800" b="1" dirty="0" smtClean="0"/>
              <a:t>R Still Beats SPRT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Start with </a:t>
            </a:r>
            <a:r>
              <a:rPr lang="en-US" dirty="0"/>
              <a:t>an item-bank calibrated for use with </a:t>
            </a:r>
            <a:r>
              <a:rPr lang="en-US" dirty="0" smtClean="0"/>
              <a:t>SPRT</a:t>
            </a:r>
          </a:p>
          <a:p>
            <a:pPr marL="1812381" lvl="3" indent="0">
              <a:buNone/>
            </a:pPr>
            <a:r>
              <a:rPr lang="en-US" dirty="0" smtClean="0"/>
              <a:t>P</a:t>
            </a:r>
            <a:r>
              <a:rPr lang="en-US" dirty="0"/>
              <a:t>(C|M) = .</a:t>
            </a:r>
            <a:r>
              <a:rPr lang="en-US" dirty="0" smtClean="0"/>
              <a:t>85</a:t>
            </a:r>
            <a:r>
              <a:rPr lang="en-US" dirty="0"/>
              <a:t>	</a:t>
            </a:r>
            <a:r>
              <a:rPr lang="en-US" dirty="0" smtClean="0"/>
              <a:t>P</a:t>
            </a:r>
            <a:r>
              <a:rPr lang="en-US" dirty="0"/>
              <a:t>(C|N) = .</a:t>
            </a:r>
            <a:r>
              <a:rPr lang="en-US" dirty="0" smtClean="0"/>
              <a:t>40</a:t>
            </a:r>
          </a:p>
          <a:p>
            <a:pPr marL="1812381" lvl="3" indent="0">
              <a:buNone/>
            </a:pPr>
            <a:r>
              <a:rPr lang="en-US" dirty="0" smtClean="0"/>
              <a:t>P(¬C|M) = .15	P(¬C|N) = .60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ARCH approach has sufficiently calibrated items 63, 23, 1, &amp; 38 for use with M-EXSPRT-R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After 7 randomly administered items, only M-EXSPRT-R is able to make a decision despite not being able to use 3/7 of the responses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SPRT &amp; M</a:t>
            </a:r>
            <a:r>
              <a:rPr lang="en-US" dirty="0"/>
              <a:t>-EXSPRT-R are able to use the responses to </a:t>
            </a:r>
            <a:r>
              <a:rPr lang="en-US" dirty="0" smtClean="0"/>
              <a:t>items </a:t>
            </a:r>
            <a:r>
              <a:rPr lang="en-US" dirty="0"/>
              <a:t>63 </a:t>
            </a:r>
            <a:r>
              <a:rPr lang="en-US" dirty="0" smtClean="0"/>
              <a:t>&amp; 23 </a:t>
            </a:r>
            <a:r>
              <a:rPr lang="en-US" dirty="0"/>
              <a:t>to calculate corresponding probability </a:t>
            </a:r>
            <a:r>
              <a:rPr lang="en-US" dirty="0" smtClean="0"/>
              <a:t>&amp; likelihood ratios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dirty="0"/>
              <a:t>SPRT can </a:t>
            </a:r>
            <a:r>
              <a:rPr lang="en-US" dirty="0" smtClean="0"/>
              <a:t>use the item 28 response to </a:t>
            </a:r>
            <a:r>
              <a:rPr lang="en-US" dirty="0"/>
              <a:t>update the probability </a:t>
            </a:r>
            <a:r>
              <a:rPr lang="en-US" dirty="0" smtClean="0"/>
              <a:t>ratio, M</a:t>
            </a:r>
            <a:r>
              <a:rPr lang="en-US" dirty="0"/>
              <a:t>-EXSPRT-</a:t>
            </a:r>
            <a:r>
              <a:rPr lang="en-US" dirty="0" smtClean="0"/>
              <a:t>R does </a:t>
            </a:r>
            <a:r>
              <a:rPr lang="en-US" dirty="0"/>
              <a:t>not yet know enough about </a:t>
            </a:r>
            <a:r>
              <a:rPr lang="en-US" dirty="0" smtClean="0"/>
              <a:t>item 28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Items 28, 87, &amp; 11 have not yet met calibration </a:t>
            </a:r>
            <a:r>
              <a:rPr lang="en-US" dirty="0"/>
              <a:t>heuristics criteria </a:t>
            </a:r>
            <a:r>
              <a:rPr lang="en-US" dirty="0" smtClean="0"/>
              <a:t>&amp; have been neither </a:t>
            </a:r>
            <a:r>
              <a:rPr lang="en-US" dirty="0"/>
              <a:t>accepted nor rejected for use by M-EXSPRT-</a:t>
            </a:r>
            <a:r>
              <a:rPr lang="en-US" dirty="0" smtClean="0"/>
              <a:t>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sterPresentations.com-48x96-Template-V2b">
  <a:themeElements>
    <a:clrScheme name="Custom 1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74130E"/>
      </a:accent4>
      <a:accent5>
        <a:srgbClr val="5B15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ssic 3 Column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ssic - Wide Cen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ight Highligh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PosterPresentations.com-48x96-Template-V2b</Template>
  <TotalTime>3184</TotalTime>
  <Words>1231</Words>
  <Application>Microsoft Macintosh PowerPoint</Application>
  <PresentationFormat>Custom</PresentationFormat>
  <Paragraphs>75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PosterPresentations.com-48x96-Template-V2b</vt:lpstr>
      <vt:lpstr>1_Classic 3 Columns</vt:lpstr>
      <vt:lpstr>Classic - Wide Center</vt:lpstr>
      <vt:lpstr>Right Highlight</vt:lpstr>
      <vt:lpstr>Document</vt:lpstr>
      <vt:lpstr>ARCH: Bridging the Divide Between Assessment Practice in Low &amp; High-Stakes Contexts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PosterPresentations.com - 510.649.3001</dc:creator>
  <cp:lastModifiedBy>Theodore Frick</cp:lastModifiedBy>
  <cp:revision>61</cp:revision>
  <dcterms:created xsi:type="dcterms:W3CDTF">2011-04-21T17:27:45Z</dcterms:created>
  <dcterms:modified xsi:type="dcterms:W3CDTF">2011-11-19T16:04:16Z</dcterms:modified>
</cp:coreProperties>
</file>